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57" r:id="rId2"/>
    <p:sldId id="263" r:id="rId3"/>
    <p:sldId id="267" r:id="rId4"/>
    <p:sldId id="275" r:id="rId5"/>
    <p:sldId id="277" r:id="rId6"/>
    <p:sldId id="281" r:id="rId7"/>
    <p:sldId id="278" r:id="rId8"/>
    <p:sldId id="279" r:id="rId9"/>
    <p:sldId id="280" r:id="rId10"/>
    <p:sldId id="282" r:id="rId11"/>
    <p:sldId id="265" r:id="rId12"/>
    <p:sldId id="273" r:id="rId13"/>
    <p:sldId id="268" r:id="rId14"/>
    <p:sldId id="261"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6" autoAdjust="0"/>
    <p:restoredTop sz="79002" autoAdjust="0"/>
  </p:normalViewPr>
  <p:slideViewPr>
    <p:cSldViewPr snapToGrid="0">
      <p:cViewPr varScale="1">
        <p:scale>
          <a:sx n="90" d="100"/>
          <a:sy n="90" d="100"/>
        </p:scale>
        <p:origin x="2250"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ukooa.co.uk\shares\shareddata\StepChange\Steering%20Groups\Asset%20Integrity\1.%20Learning%20&amp;%20Sharing\Safety%20Moments\Safety%20Moments%20drafts\DROPs%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kooa.co.uk\shares\shareddata\StepChange\Steering%20Groups\Asset%20Integrity\1.%20Learning%20&amp;%20Sharing\Safety%20Moments\Safety%20Moments%20drafts\DROPs%20dat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6022-4483-A429-0F0360C08991}"/>
              </c:ext>
            </c:extLst>
          </c:dPt>
          <c:dPt>
            <c:idx val="1"/>
            <c:invertIfNegative val="0"/>
            <c:bubble3D val="0"/>
            <c:spPr>
              <a:solidFill>
                <a:srgbClr val="C00000"/>
              </a:solidFill>
              <a:ln>
                <a:noFill/>
              </a:ln>
              <a:effectLst/>
            </c:spPr>
            <c:extLst>
              <c:ext xmlns:c16="http://schemas.microsoft.com/office/drawing/2014/chart" uri="{C3380CC4-5D6E-409C-BE32-E72D297353CC}">
                <c16:uniqueId val="{00000009-6022-4483-A429-0F0360C08991}"/>
              </c:ext>
            </c:extLst>
          </c:dPt>
          <c:dPt>
            <c:idx val="2"/>
            <c:invertIfNegative val="0"/>
            <c:bubble3D val="0"/>
            <c:spPr>
              <a:solidFill>
                <a:srgbClr val="FFFF00"/>
              </a:solidFill>
              <a:ln>
                <a:noFill/>
              </a:ln>
              <a:effectLst/>
            </c:spPr>
            <c:extLst>
              <c:ext xmlns:c16="http://schemas.microsoft.com/office/drawing/2014/chart" uri="{C3380CC4-5D6E-409C-BE32-E72D297353CC}">
                <c16:uniqueId val="{00000002-6022-4483-A429-0F0360C08991}"/>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3-6022-4483-A429-0F0360C08991}"/>
              </c:ext>
            </c:extLst>
          </c:dPt>
          <c:dPt>
            <c:idx val="4"/>
            <c:invertIfNegative val="0"/>
            <c:bubble3D val="0"/>
            <c:spPr>
              <a:solidFill>
                <a:srgbClr val="7030A0"/>
              </a:solidFill>
              <a:ln>
                <a:noFill/>
              </a:ln>
              <a:effectLst/>
            </c:spPr>
            <c:extLst>
              <c:ext xmlns:c16="http://schemas.microsoft.com/office/drawing/2014/chart" uri="{C3380CC4-5D6E-409C-BE32-E72D297353CC}">
                <c16:uniqueId val="{00000004-6022-4483-A429-0F0360C08991}"/>
              </c:ext>
            </c:extLst>
          </c:dPt>
          <c:dPt>
            <c:idx val="5"/>
            <c:invertIfNegative val="0"/>
            <c:bubble3D val="0"/>
            <c:spPr>
              <a:solidFill>
                <a:schemeClr val="bg2">
                  <a:lumMod val="50000"/>
                </a:schemeClr>
              </a:solidFill>
              <a:ln>
                <a:noFill/>
              </a:ln>
              <a:effectLst/>
            </c:spPr>
            <c:extLst>
              <c:ext xmlns:c16="http://schemas.microsoft.com/office/drawing/2014/chart" uri="{C3380CC4-5D6E-409C-BE32-E72D297353CC}">
                <c16:uniqueId val="{00000008-6022-4483-A429-0F0360C08991}"/>
              </c:ext>
            </c:extLst>
          </c:dPt>
          <c:dPt>
            <c:idx val="6"/>
            <c:invertIfNegative val="0"/>
            <c:bubble3D val="0"/>
            <c:spPr>
              <a:solidFill>
                <a:srgbClr val="00B0F0"/>
              </a:solidFill>
              <a:ln>
                <a:noFill/>
              </a:ln>
              <a:effectLst/>
            </c:spPr>
            <c:extLst>
              <c:ext xmlns:c16="http://schemas.microsoft.com/office/drawing/2014/chart" uri="{C3380CC4-5D6E-409C-BE32-E72D297353CC}">
                <c16:uniqueId val="{00000007-6022-4483-A429-0F0360C08991}"/>
              </c:ext>
            </c:extLst>
          </c:dPt>
          <c:dPt>
            <c:idx val="7"/>
            <c:invertIfNegative val="0"/>
            <c:bubble3D val="0"/>
            <c:spPr>
              <a:solidFill>
                <a:srgbClr val="002060"/>
              </a:solidFill>
              <a:ln>
                <a:noFill/>
              </a:ln>
              <a:effectLst/>
            </c:spPr>
            <c:extLst>
              <c:ext xmlns:c16="http://schemas.microsoft.com/office/drawing/2014/chart" uri="{C3380CC4-5D6E-409C-BE32-E72D297353CC}">
                <c16:uniqueId val="{00000006-6022-4483-A429-0F0360C08991}"/>
              </c:ext>
            </c:extLst>
          </c:dPt>
          <c:dPt>
            <c:idx val="9"/>
            <c:invertIfNegative val="0"/>
            <c:bubble3D val="0"/>
            <c:spPr>
              <a:solidFill>
                <a:srgbClr val="FF0000"/>
              </a:solidFill>
              <a:ln>
                <a:noFill/>
              </a:ln>
              <a:effectLst/>
            </c:spPr>
            <c:extLst>
              <c:ext xmlns:c16="http://schemas.microsoft.com/office/drawing/2014/chart" uri="{C3380CC4-5D6E-409C-BE32-E72D297353CC}">
                <c16:uniqueId val="{00000005-6022-4483-A429-0F0360C08991}"/>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'May11-May16'!$A$2:$A$11</c:f>
              <c:strCache>
                <c:ptCount val="10"/>
                <c:pt idx="0">
                  <c:v>drilling operations</c:v>
                </c:pt>
                <c:pt idx="1">
                  <c:v>well services operations</c:v>
                </c:pt>
                <c:pt idx="2">
                  <c:v>helideck operations</c:v>
                </c:pt>
                <c:pt idx="3">
                  <c:v>lifting operations</c:v>
                </c:pt>
                <c:pt idx="4">
                  <c:v>maintenance operations</c:v>
                </c:pt>
                <c:pt idx="5">
                  <c:v>scaffold</c:v>
                </c:pt>
                <c:pt idx="6">
                  <c:v>vessel operations</c:v>
                </c:pt>
                <c:pt idx="7">
                  <c:v>quayside operations</c:v>
                </c:pt>
                <c:pt idx="8">
                  <c:v>road transport</c:v>
                </c:pt>
                <c:pt idx="9">
                  <c:v>other operations</c:v>
                </c:pt>
              </c:strCache>
            </c:strRef>
          </c:cat>
          <c:val>
            <c:numRef>
              <c:f>'May11-May16'!$F$2:$F$11</c:f>
              <c:numCache>
                <c:formatCode>General</c:formatCode>
                <c:ptCount val="10"/>
                <c:pt idx="0">
                  <c:v>190</c:v>
                </c:pt>
                <c:pt idx="1">
                  <c:v>23</c:v>
                </c:pt>
                <c:pt idx="2">
                  <c:v>12</c:v>
                </c:pt>
                <c:pt idx="3">
                  <c:v>98</c:v>
                </c:pt>
                <c:pt idx="4">
                  <c:v>96</c:v>
                </c:pt>
                <c:pt idx="5">
                  <c:v>25</c:v>
                </c:pt>
                <c:pt idx="6">
                  <c:v>20</c:v>
                </c:pt>
                <c:pt idx="7">
                  <c:v>11</c:v>
                </c:pt>
                <c:pt idx="8">
                  <c:v>1</c:v>
                </c:pt>
                <c:pt idx="9">
                  <c:v>185</c:v>
                </c:pt>
              </c:numCache>
            </c:numRef>
          </c:val>
          <c:extLst>
            <c:ext xmlns:c16="http://schemas.microsoft.com/office/drawing/2014/chart" uri="{C3380CC4-5D6E-409C-BE32-E72D297353CC}">
              <c16:uniqueId val="{00000000-6022-4483-A429-0F0360C08991}"/>
            </c:ext>
          </c:extLst>
        </c:ser>
        <c:dLbls>
          <c:dLblPos val="outEnd"/>
          <c:showLegendKey val="0"/>
          <c:showVal val="1"/>
          <c:showCatName val="0"/>
          <c:showSerName val="0"/>
          <c:showPercent val="0"/>
          <c:showBubbleSize val="0"/>
        </c:dLbls>
        <c:gapWidth val="219"/>
        <c:overlap val="-27"/>
        <c:axId val="41145088"/>
        <c:axId val="41172352"/>
      </c:barChart>
      <c:catAx>
        <c:axId val="41145088"/>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GB" sz="2000">
                    <a:solidFill>
                      <a:schemeClr val="tx1"/>
                    </a:solidFill>
                  </a:rPr>
                  <a:t>Activity</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1172352"/>
        <c:crosses val="autoZero"/>
        <c:auto val="1"/>
        <c:lblAlgn val="ctr"/>
        <c:lblOffset val="100"/>
        <c:noMultiLvlLbl val="0"/>
      </c:catAx>
      <c:valAx>
        <c:axId val="41172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chemeClr val="tx1"/>
                    </a:solidFill>
                    <a:latin typeface="+mn-lt"/>
                    <a:ea typeface="+mn-ea"/>
                    <a:cs typeface="+mn-cs"/>
                  </a:defRPr>
                </a:pPr>
                <a:r>
                  <a:rPr lang="en-GB" sz="1500" dirty="0">
                    <a:solidFill>
                      <a:schemeClr val="tx1"/>
                    </a:solidFill>
                  </a:rPr>
                  <a:t>Number of actual</a:t>
                </a:r>
                <a:r>
                  <a:rPr lang="en-GB" sz="1500" baseline="0" dirty="0">
                    <a:solidFill>
                      <a:schemeClr val="tx1"/>
                    </a:solidFill>
                  </a:rPr>
                  <a:t> and potential i</a:t>
                </a:r>
                <a:r>
                  <a:rPr lang="en-GB" sz="1500" dirty="0">
                    <a:solidFill>
                      <a:schemeClr val="tx1"/>
                    </a:solidFill>
                  </a:rPr>
                  <a:t>ncidents</a:t>
                </a:r>
              </a:p>
            </c:rich>
          </c:tx>
          <c:layout>
            <c:manualLayout>
              <c:xMode val="edge"/>
              <c:yMode val="edge"/>
              <c:x val="5.7483199215482676E-4"/>
              <c:y val="1.3281637837552998E-2"/>
            </c:manualLayout>
          </c:layout>
          <c:overlay val="0"/>
          <c:spPr>
            <a:noFill/>
            <a:ln>
              <a:noFill/>
            </a:ln>
            <a:effectLst/>
          </c:spPr>
          <c:txPr>
            <a:bodyPr rot="-54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450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chemeClr val="tx1"/>
              </a:solidFill>
            </a:ln>
            <a:effectLst/>
          </c:spPr>
          <c:invertIfNegative val="0"/>
          <c:dPt>
            <c:idx val="0"/>
            <c:invertIfNegative val="0"/>
            <c:bubble3D val="0"/>
            <c:spPr>
              <a:solidFill>
                <a:srgbClr val="FF0000"/>
              </a:solidFill>
              <a:ln>
                <a:solidFill>
                  <a:schemeClr val="tx1"/>
                </a:solidFill>
              </a:ln>
              <a:effectLst/>
            </c:spPr>
            <c:extLst>
              <c:ext xmlns:c16="http://schemas.microsoft.com/office/drawing/2014/chart" uri="{C3380CC4-5D6E-409C-BE32-E72D297353CC}">
                <c16:uniqueId val="{00000001-CEE4-4501-AC5B-B4223C7CBAB4}"/>
              </c:ext>
            </c:extLst>
          </c:dPt>
          <c:dPt>
            <c:idx val="1"/>
            <c:invertIfNegative val="0"/>
            <c:bubble3D val="0"/>
            <c:spPr>
              <a:solidFill>
                <a:srgbClr val="FFFF00"/>
              </a:solidFill>
              <a:ln>
                <a:solidFill>
                  <a:schemeClr val="tx1"/>
                </a:solidFill>
              </a:ln>
              <a:effectLst/>
            </c:spPr>
            <c:extLst>
              <c:ext xmlns:c16="http://schemas.microsoft.com/office/drawing/2014/chart" uri="{C3380CC4-5D6E-409C-BE32-E72D297353CC}">
                <c16:uniqueId val="{00000002-CEE4-4501-AC5B-B4223C7CBAB4}"/>
              </c:ext>
            </c:extLst>
          </c:dPt>
          <c:dPt>
            <c:idx val="2"/>
            <c:invertIfNegative val="0"/>
            <c:bubble3D val="0"/>
            <c:spPr>
              <a:solidFill>
                <a:schemeClr val="accent6"/>
              </a:solidFill>
              <a:ln>
                <a:solidFill>
                  <a:schemeClr val="tx1"/>
                </a:solidFill>
              </a:ln>
              <a:effectLst/>
            </c:spPr>
            <c:extLst>
              <c:ext xmlns:c16="http://schemas.microsoft.com/office/drawing/2014/chart" uri="{C3380CC4-5D6E-409C-BE32-E72D297353CC}">
                <c16:uniqueId val="{00000003-CEE4-4501-AC5B-B4223C7CBAB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'May11-May16'!$B$1:$E$1</c:f>
              <c:strCache>
                <c:ptCount val="4"/>
                <c:pt idx="0">
                  <c:v>equipment part</c:v>
                </c:pt>
                <c:pt idx="1">
                  <c:v>manual tool</c:v>
                </c:pt>
                <c:pt idx="2">
                  <c:v>structural</c:v>
                </c:pt>
                <c:pt idx="3">
                  <c:v>unsecured object</c:v>
                </c:pt>
              </c:strCache>
            </c:strRef>
          </c:cat>
          <c:val>
            <c:numRef>
              <c:f>'May11-May16'!$B$12:$E$12</c:f>
              <c:numCache>
                <c:formatCode>General</c:formatCode>
                <c:ptCount val="4"/>
                <c:pt idx="0">
                  <c:v>326</c:v>
                </c:pt>
                <c:pt idx="1">
                  <c:v>75</c:v>
                </c:pt>
                <c:pt idx="2">
                  <c:v>141</c:v>
                </c:pt>
                <c:pt idx="3">
                  <c:v>119</c:v>
                </c:pt>
              </c:numCache>
            </c:numRef>
          </c:val>
          <c:extLst>
            <c:ext xmlns:c16="http://schemas.microsoft.com/office/drawing/2014/chart" uri="{C3380CC4-5D6E-409C-BE32-E72D297353CC}">
              <c16:uniqueId val="{00000000-CEE4-4501-AC5B-B4223C7CBAB4}"/>
            </c:ext>
          </c:extLst>
        </c:ser>
        <c:dLbls>
          <c:dLblPos val="outEnd"/>
          <c:showLegendKey val="0"/>
          <c:showVal val="1"/>
          <c:showCatName val="0"/>
          <c:showSerName val="0"/>
          <c:showPercent val="0"/>
          <c:showBubbleSize val="0"/>
        </c:dLbls>
        <c:gapWidth val="219"/>
        <c:overlap val="-27"/>
        <c:axId val="41212544"/>
        <c:axId val="42289792"/>
      </c:barChart>
      <c:catAx>
        <c:axId val="4121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95000"/>
                    <a:lumOff val="5000"/>
                  </a:schemeClr>
                </a:solidFill>
                <a:latin typeface="+mn-lt"/>
                <a:ea typeface="+mn-ea"/>
                <a:cs typeface="+mn-cs"/>
              </a:defRPr>
            </a:pPr>
            <a:endParaRPr lang="en-US"/>
          </a:p>
        </c:txPr>
        <c:crossAx val="42289792"/>
        <c:crosses val="autoZero"/>
        <c:auto val="1"/>
        <c:lblAlgn val="ctr"/>
        <c:lblOffset val="100"/>
        <c:noMultiLvlLbl val="0"/>
      </c:catAx>
      <c:valAx>
        <c:axId val="422897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GB" sz="1600" dirty="0">
                    <a:solidFill>
                      <a:schemeClr val="tx1"/>
                    </a:solidFill>
                  </a:rPr>
                  <a:t>Number of actual and potential incidents</a:t>
                </a:r>
              </a:p>
            </c:rich>
          </c:tx>
          <c:layout>
            <c:manualLayout>
              <c:xMode val="edge"/>
              <c:yMode val="edge"/>
              <c:x val="0"/>
              <c:y val="4.4810056637657129E-2"/>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2125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458C5C-B1E3-46D6-A158-8A2C2FB2F08F}" type="datetimeFigureOut">
              <a:rPr lang="en-GB" smtClean="0"/>
              <a:t>07/04/2020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0290E-88EE-47B3-9321-2F5E36F5D2FC}" type="slidenum">
              <a:rPr lang="en-GB" smtClean="0"/>
              <a:t>‹#›</a:t>
            </a:fld>
            <a:endParaRPr lang="en-GB"/>
          </a:p>
        </p:txBody>
      </p:sp>
    </p:spTree>
    <p:extLst>
      <p:ext uri="{BB962C8B-B14F-4D97-AF65-F5344CB8AC3E}">
        <p14:creationId xmlns:p14="http://schemas.microsoft.com/office/powerpoint/2010/main" val="1613811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6897899-EB9A-42CC-AB28-5EF82478CDE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en-GB"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721871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50290E-88EE-47B3-9321-2F5E36F5D2FC}" type="slidenum">
              <a:rPr lang="en-GB" smtClean="0"/>
              <a:t>6</a:t>
            </a:fld>
            <a:endParaRPr lang="en-GB"/>
          </a:p>
        </p:txBody>
      </p:sp>
    </p:spTree>
    <p:extLst>
      <p:ext uri="{BB962C8B-B14F-4D97-AF65-F5344CB8AC3E}">
        <p14:creationId xmlns:p14="http://schemas.microsoft.com/office/powerpoint/2010/main" val="1693537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number of dropped objects during different oil &amp; gas operations worldwide</a:t>
            </a:r>
          </a:p>
          <a:p>
            <a:endParaRPr lang="en-GB" dirty="0"/>
          </a:p>
          <a:p>
            <a:r>
              <a:rPr lang="en-GB" dirty="0"/>
              <a:t>Source: www.dropsonline.org</a:t>
            </a:r>
          </a:p>
        </p:txBody>
      </p:sp>
      <p:sp>
        <p:nvSpPr>
          <p:cNvPr id="4" name="Slide Number Placeholder 3"/>
          <p:cNvSpPr>
            <a:spLocks noGrp="1"/>
          </p:cNvSpPr>
          <p:nvPr>
            <p:ph type="sldNum" sz="quarter" idx="10"/>
          </p:nvPr>
        </p:nvSpPr>
        <p:spPr/>
        <p:txBody>
          <a:bodyPr/>
          <a:lstStyle/>
          <a:p>
            <a:fld id="{0E50290E-88EE-47B3-9321-2F5E36F5D2FC}" type="slidenum">
              <a:rPr lang="en-GB" smtClean="0"/>
              <a:t>11</a:t>
            </a:fld>
            <a:endParaRPr lang="en-GB"/>
          </a:p>
        </p:txBody>
      </p:sp>
    </p:spTree>
    <p:extLst>
      <p:ext uri="{BB962C8B-B14F-4D97-AF65-F5344CB8AC3E}">
        <p14:creationId xmlns:p14="http://schemas.microsoft.com/office/powerpoint/2010/main" val="2560816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type of dropped items in oil &amp; gas operations worldwide</a:t>
            </a:r>
          </a:p>
          <a:p>
            <a:endParaRPr lang="en-GB" dirty="0"/>
          </a:p>
          <a:p>
            <a:r>
              <a:rPr lang="en-GB" dirty="0"/>
              <a:t>Source: www.dropsonline.org</a:t>
            </a:r>
          </a:p>
        </p:txBody>
      </p:sp>
      <p:sp>
        <p:nvSpPr>
          <p:cNvPr id="4" name="Slide Number Placeholder 3"/>
          <p:cNvSpPr>
            <a:spLocks noGrp="1"/>
          </p:cNvSpPr>
          <p:nvPr>
            <p:ph type="sldNum" sz="quarter" idx="10"/>
          </p:nvPr>
        </p:nvSpPr>
        <p:spPr/>
        <p:txBody>
          <a:bodyPr/>
          <a:lstStyle/>
          <a:p>
            <a:fld id="{0E50290E-88EE-47B3-9321-2F5E36F5D2FC}" type="slidenum">
              <a:rPr lang="en-GB" smtClean="0"/>
              <a:t>12</a:t>
            </a:fld>
            <a:endParaRPr lang="en-GB"/>
          </a:p>
        </p:txBody>
      </p:sp>
    </p:spTree>
    <p:extLst>
      <p:ext uri="{BB962C8B-B14F-4D97-AF65-F5344CB8AC3E}">
        <p14:creationId xmlns:p14="http://schemas.microsoft.com/office/powerpoint/2010/main" val="284260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mn-lt"/>
              </a:rPr>
              <a:t>What is</a:t>
            </a:r>
            <a:r>
              <a:rPr lang="en-GB" sz="1200" baseline="0" dirty="0">
                <a:latin typeface="+mn-lt"/>
              </a:rPr>
              <a:t> left behind</a:t>
            </a:r>
            <a:r>
              <a:rPr lang="en-GB" sz="1200" dirty="0">
                <a:latin typeface="+mn-lt"/>
              </a:rPr>
              <a:t> could be the</a:t>
            </a:r>
            <a:r>
              <a:rPr lang="en-GB" sz="1200" baseline="0" dirty="0">
                <a:latin typeface="+mn-lt"/>
              </a:rPr>
              <a:t> next dropped object and could </a:t>
            </a:r>
            <a:r>
              <a:rPr lang="en-GB" sz="1200" dirty="0">
                <a:latin typeface="+mn-lt"/>
              </a:rPr>
              <a:t>cause harm to others</a:t>
            </a:r>
          </a:p>
          <a:p>
            <a:r>
              <a:rPr lang="en-GB" sz="1200" dirty="0">
                <a:latin typeface="+mn-lt"/>
              </a:rPr>
              <a:t>Pay particular attention</a:t>
            </a:r>
            <a:r>
              <a:rPr lang="en-GB" sz="1200" baseline="0" dirty="0">
                <a:latin typeface="+mn-lt"/>
              </a:rPr>
              <a:t> to placing and leaving tools in forklift pockets, scaffold tubes, on top or containers and on </a:t>
            </a:r>
            <a:r>
              <a:rPr lang="en-GB" sz="1200" baseline="0" dirty="0" err="1">
                <a:latin typeface="+mn-lt"/>
              </a:rPr>
              <a:t>unistrut</a:t>
            </a:r>
            <a:endParaRPr lang="en-GB" sz="1200" baseline="0" dirty="0">
              <a:latin typeface="+mn-lt"/>
            </a:endParaRPr>
          </a:p>
          <a:p>
            <a:endParaRPr lang="en-GB" dirty="0"/>
          </a:p>
        </p:txBody>
      </p:sp>
      <p:sp>
        <p:nvSpPr>
          <p:cNvPr id="4" name="Slide Number Placeholder 3"/>
          <p:cNvSpPr>
            <a:spLocks noGrp="1"/>
          </p:cNvSpPr>
          <p:nvPr>
            <p:ph type="sldNum" sz="quarter" idx="10"/>
          </p:nvPr>
        </p:nvSpPr>
        <p:spPr/>
        <p:txBody>
          <a:bodyPr/>
          <a:lstStyle/>
          <a:p>
            <a:fld id="{0E50290E-88EE-47B3-9321-2F5E36F5D2FC}" type="slidenum">
              <a:rPr lang="en-GB" smtClean="0"/>
              <a:t>13</a:t>
            </a:fld>
            <a:endParaRPr lang="en-GB"/>
          </a:p>
        </p:txBody>
      </p:sp>
    </p:spTree>
    <p:extLst>
      <p:ext uri="{BB962C8B-B14F-4D97-AF65-F5344CB8AC3E}">
        <p14:creationId xmlns:p14="http://schemas.microsoft.com/office/powerpoint/2010/main" val="953519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122363"/>
            <a:ext cx="7772400" cy="2387600"/>
          </a:xfrm>
        </p:spPr>
        <p:txBody>
          <a:bodyPr anchor="b"/>
          <a:lstStyle>
            <a:lvl1pPr algn="ctr">
              <a:defRPr sz="6000" b="1">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3525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2337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709739"/>
            <a:ext cx="78867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623888" y="4589465"/>
            <a:ext cx="7886700" cy="1233366"/>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756228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CLICK TO EDIT MASTER TITLE STYLE</a:t>
            </a:r>
          </a:p>
        </p:txBody>
      </p:sp>
      <p:sp>
        <p:nvSpPr>
          <p:cNvPr id="3" name="Content Placeholder 2"/>
          <p:cNvSpPr>
            <a:spLocks noGrp="1"/>
          </p:cNvSpPr>
          <p:nvPr>
            <p:ph sz="half" idx="1"/>
          </p:nvPr>
        </p:nvSpPr>
        <p:spPr>
          <a:xfrm>
            <a:off x="431320" y="1085613"/>
            <a:ext cx="3886200" cy="47477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2667" y="1092379"/>
            <a:ext cx="3886200" cy="47477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6191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31320" y="1068687"/>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31320" y="1892598"/>
            <a:ext cx="3868340" cy="39216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67172" y="1068687"/>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67172" y="1892598"/>
            <a:ext cx="3887391" cy="39216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hasCustomPrompt="1"/>
          </p:nvPr>
        </p:nvSpPr>
        <p:spPr>
          <a:xfrm>
            <a:off x="431320" y="193192"/>
            <a:ext cx="3027872" cy="376152"/>
          </a:xfrm>
        </p:spPr>
        <p:txBody>
          <a:bodyPr/>
          <a:lstStyle>
            <a:lvl1pPr>
              <a:defRPr b="1"/>
            </a:lvl1pPr>
          </a:lstStyle>
          <a:p>
            <a:r>
              <a:rPr lang="en-US" dirty="0"/>
              <a:t>CLICK TO EDIT MASTER TITLE STYLE</a:t>
            </a:r>
          </a:p>
        </p:txBody>
      </p:sp>
    </p:spTree>
    <p:extLst>
      <p:ext uri="{BB962C8B-B14F-4D97-AF65-F5344CB8AC3E}">
        <p14:creationId xmlns:p14="http://schemas.microsoft.com/office/powerpoint/2010/main" val="1191399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026288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987426"/>
            <a:ext cx="2949178" cy="48815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8" name="Title 1"/>
          <p:cNvSpPr txBox="1">
            <a:spLocks/>
          </p:cNvSpPr>
          <p:nvPr userDrawn="1"/>
        </p:nvSpPr>
        <p:spPr>
          <a:xfrm>
            <a:off x="431320" y="193192"/>
            <a:ext cx="3027872" cy="37615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2">
                    <a:lumMod val="75000"/>
                  </a:schemeClr>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2690405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9"/>
          <a:stretch>
            <a:fillRect/>
          </a:stretch>
        </p:blipFill>
        <p:spPr>
          <a:xfrm>
            <a:off x="-397" y="9820"/>
            <a:ext cx="9144793" cy="6907367"/>
          </a:xfrm>
          <a:prstGeom prst="rect">
            <a:avLst/>
          </a:prstGeom>
        </p:spPr>
      </p:pic>
      <p:sp>
        <p:nvSpPr>
          <p:cNvPr id="2" name="Title Placeholder 1"/>
          <p:cNvSpPr>
            <a:spLocks noGrp="1"/>
          </p:cNvSpPr>
          <p:nvPr>
            <p:ph type="title"/>
          </p:nvPr>
        </p:nvSpPr>
        <p:spPr>
          <a:xfrm>
            <a:off x="431320" y="193192"/>
            <a:ext cx="3027872" cy="376152"/>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431321" y="983411"/>
            <a:ext cx="8281358" cy="487392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706366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txStyles>
    <p:titleStyle>
      <a:lvl1pPr algn="l" defTabSz="914400" rtl="0" eaLnBrk="1" latinLnBrk="0" hangingPunct="1">
        <a:lnSpc>
          <a:spcPct val="90000"/>
        </a:lnSpc>
        <a:spcBef>
          <a:spcPct val="0"/>
        </a:spcBef>
        <a:buNone/>
        <a:defRPr sz="2400" b="1" kern="1200">
          <a:solidFill>
            <a:schemeClr val="bg2">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6.png"/><Relationship Id="rId4" Type="http://schemas.openxmlformats.org/officeDocument/2006/relationships/image" Target="../media/image17.jpg"/><Relationship Id="rId9"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2.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7.jp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5.png"/><Relationship Id="rId1" Type="http://schemas.openxmlformats.org/officeDocument/2006/relationships/slideLayout" Target="../slideLayouts/slideLayout2.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6.png"/><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6.wdp"/></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874088">
            <a:off x="5470548" y="4150131"/>
            <a:ext cx="730941" cy="730941"/>
          </a:xfrm>
          <a:prstGeom prst="rect">
            <a:avLst/>
          </a:prstGeom>
        </p:spPr>
      </p:pic>
      <p:pic>
        <p:nvPicPr>
          <p:cNvPr id="10" name="Picture 9"/>
          <p:cNvPicPr>
            <a:picLocks noChangeAspect="1"/>
          </p:cNvPicPr>
          <p:nvPr/>
        </p:nvPicPr>
        <p:blipFill>
          <a:blip r:embed="rId4"/>
          <a:stretch>
            <a:fillRect/>
          </a:stretch>
        </p:blipFill>
        <p:spPr>
          <a:xfrm rot="21214206">
            <a:off x="4110207" y="3257245"/>
            <a:ext cx="942633" cy="989980"/>
          </a:xfrm>
          <a:prstGeom prst="rect">
            <a:avLst/>
          </a:prstGeom>
        </p:spPr>
      </p:pic>
      <p:sp>
        <p:nvSpPr>
          <p:cNvPr id="3" name="Content Placeholder 2"/>
          <p:cNvSpPr>
            <a:spLocks noGrp="1"/>
          </p:cNvSpPr>
          <p:nvPr>
            <p:ph idx="1"/>
          </p:nvPr>
        </p:nvSpPr>
        <p:spPr>
          <a:xfrm>
            <a:off x="431320" y="2010348"/>
            <a:ext cx="8281358" cy="1026011"/>
          </a:xfrm>
        </p:spPr>
        <p:txBody>
          <a:bodyPr>
            <a:noAutofit/>
          </a:bodyPr>
          <a:lstStyle/>
          <a:p>
            <a:pPr marL="0" indent="0" algn="ctr">
              <a:buNone/>
            </a:pPr>
            <a:r>
              <a:rPr lang="en-GB" sz="4800" dirty="0"/>
              <a:t>Oops</a:t>
            </a:r>
          </a:p>
          <a:p>
            <a:pPr marL="0" indent="0" algn="ctr">
              <a:buNone/>
            </a:pPr>
            <a:r>
              <a:rPr lang="en-GB" sz="4800" dirty="0"/>
              <a:t>I left it again?</a:t>
            </a:r>
          </a:p>
        </p:txBody>
      </p:sp>
      <p:sp>
        <p:nvSpPr>
          <p:cNvPr id="4" name="Rectangle 3"/>
          <p:cNvSpPr/>
          <p:nvPr/>
        </p:nvSpPr>
        <p:spPr>
          <a:xfrm>
            <a:off x="583628" y="5197284"/>
            <a:ext cx="7278131" cy="64633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ysClr val="windowText" lastClr="000000"/>
                </a:solidFill>
                <a:effectLst/>
                <a:uLnTx/>
                <a:uFillTx/>
              </a:rPr>
              <a:t>Disclaimer: </a:t>
            </a:r>
            <a:r>
              <a:rPr kumimoji="0" lang="en-GB" sz="1200" b="0" i="0" u="none" strike="noStrike" kern="0" cap="none" spc="0" normalizeH="0" baseline="0" noProof="0" dirty="0">
                <a:ln>
                  <a:noFill/>
                </a:ln>
                <a:solidFill>
                  <a:sysClr val="windowText" lastClr="000000"/>
                </a:solidFill>
                <a:effectLst/>
                <a:uLnTx/>
                <a:uFillTx/>
              </a:rPr>
              <a:t>this safety moment is designed to prevent similar incidents occurring.  All guidance herein is provided in good faith and Step Change in Safety nor its member companies accept responsibility for any inaccuracies or omissions contained within this safety moment.</a:t>
            </a: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35495" y="4092060"/>
            <a:ext cx="981978" cy="644423"/>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80708" y="4363483"/>
            <a:ext cx="1641985" cy="668957"/>
          </a:xfrm>
          <a:prstGeom prst="rect">
            <a:avLst/>
          </a:prstGeom>
        </p:spPr>
      </p:pic>
      <p:pic>
        <p:nvPicPr>
          <p:cNvPr id="8" name="Picture 7"/>
          <p:cNvPicPr>
            <a:picLocks noChangeAspect="1"/>
          </p:cNvPicPr>
          <p:nvPr/>
        </p:nvPicPr>
        <p:blipFill>
          <a:blip r:embed="rId7"/>
          <a:stretch>
            <a:fillRect/>
          </a:stretch>
        </p:blipFill>
        <p:spPr>
          <a:xfrm>
            <a:off x="1110160" y="3716913"/>
            <a:ext cx="540173" cy="419428"/>
          </a:xfrm>
          <a:prstGeom prst="rect">
            <a:avLst/>
          </a:prstGeom>
        </p:spPr>
      </p:pic>
      <p:pic>
        <p:nvPicPr>
          <p:cNvPr id="9" name="Picture 8"/>
          <p:cNvPicPr>
            <a:picLocks noChangeAspect="1"/>
          </p:cNvPicPr>
          <p:nvPr/>
        </p:nvPicPr>
        <p:blipFill>
          <a:blip r:embed="rId8"/>
          <a:stretch>
            <a:fillRect/>
          </a:stretch>
        </p:blipFill>
        <p:spPr>
          <a:xfrm>
            <a:off x="6704963" y="3418156"/>
            <a:ext cx="838899" cy="838899"/>
          </a:xfrm>
          <a:prstGeom prst="rect">
            <a:avLst/>
          </a:prstGeom>
        </p:spPr>
      </p:pic>
    </p:spTree>
    <p:extLst>
      <p:ext uri="{BB962C8B-B14F-4D97-AF65-F5344CB8AC3E}">
        <p14:creationId xmlns:p14="http://schemas.microsoft.com/office/powerpoint/2010/main" val="767202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p:txBody>
          <a:bodyPr/>
          <a:lstStyle/>
          <a:p>
            <a:r>
              <a:rPr lang="en-GB" dirty="0"/>
              <a:t>Dropped objects</a:t>
            </a:r>
          </a:p>
        </p:txBody>
      </p:sp>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078" y="1093879"/>
            <a:ext cx="2791817" cy="1875077"/>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1011" y="1097626"/>
            <a:ext cx="2796888" cy="1871330"/>
          </a:xfrm>
          <a:prstGeom prst="rect">
            <a:avLst/>
          </a:prstGeom>
        </p:spPr>
      </p:pic>
      <p:sp>
        <p:nvSpPr>
          <p:cNvPr id="2" name="Rectangle 1"/>
          <p:cNvSpPr/>
          <p:nvPr/>
        </p:nvSpPr>
        <p:spPr>
          <a:xfrm>
            <a:off x="373078" y="5295984"/>
            <a:ext cx="8396174" cy="646331"/>
          </a:xfrm>
          <a:prstGeom prst="rect">
            <a:avLst/>
          </a:prstGeom>
        </p:spPr>
        <p:txBody>
          <a:bodyPr wrap="square">
            <a:spAutoFit/>
          </a:bodyPr>
          <a:lstStyle/>
          <a:p>
            <a:r>
              <a:rPr lang="en-GB" b="1" dirty="0"/>
              <a:t>These items were found during one platform clean-up campaign in 2016 and were all potential dropped objects</a:t>
            </a:r>
          </a:p>
        </p:txBody>
      </p:sp>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4016" y="1093880"/>
            <a:ext cx="2615237" cy="1875076"/>
          </a:xfrm>
          <a:prstGeom prst="rect">
            <a:avLst/>
          </a:prstGeom>
        </p:spPr>
      </p:pic>
      <p:pic>
        <p:nvPicPr>
          <p:cNvPr id="28" name="Picture 27"/>
          <p:cNvPicPr>
            <a:picLocks noChangeAspect="1"/>
          </p:cNvPicPr>
          <p:nvPr/>
        </p:nvPicPr>
        <p:blipFill rotWithShape="1">
          <a:blip r:embed="rId5" cstate="print">
            <a:extLst>
              <a:ext uri="{28A0092B-C50C-407E-A947-70E740481C1C}">
                <a14:useLocalDpi xmlns:a14="http://schemas.microsoft.com/office/drawing/2010/main" val="0"/>
              </a:ext>
            </a:extLst>
          </a:blip>
          <a:srcRect l="3756" r="5780"/>
          <a:stretch/>
        </p:blipFill>
        <p:spPr>
          <a:xfrm>
            <a:off x="373078" y="3230387"/>
            <a:ext cx="2791817" cy="1888737"/>
          </a:xfrm>
          <a:prstGeom prst="rect">
            <a:avLst/>
          </a:prstGeom>
        </p:spPr>
      </p:pic>
      <p:pic>
        <p:nvPicPr>
          <p:cNvPr id="29" name="Picture 28"/>
          <p:cNvPicPr>
            <a:picLocks noChangeAspect="1"/>
          </p:cNvPicPr>
          <p:nvPr/>
        </p:nvPicPr>
        <p:blipFill rotWithShape="1">
          <a:blip r:embed="rId6" cstate="print">
            <a:extLst>
              <a:ext uri="{28A0092B-C50C-407E-A947-70E740481C1C}">
                <a14:useLocalDpi xmlns:a14="http://schemas.microsoft.com/office/drawing/2010/main" val="0"/>
              </a:ext>
            </a:extLst>
          </a:blip>
          <a:srcRect l="11368" r="4488"/>
          <a:stretch/>
        </p:blipFill>
        <p:spPr>
          <a:xfrm>
            <a:off x="6154015" y="3244047"/>
            <a:ext cx="2615237" cy="1875077"/>
          </a:xfrm>
          <a:prstGeom prst="rect">
            <a:avLst/>
          </a:prstGeom>
        </p:spPr>
      </p:pic>
      <p:pic>
        <p:nvPicPr>
          <p:cNvPr id="3" name="Picture 2">
            <a:extLst>
              <a:ext uri="{FF2B5EF4-FFF2-40B4-BE49-F238E27FC236}">
                <a16:creationId xmlns:a16="http://schemas.microsoft.com/office/drawing/2014/main" id="{884ECB46-B03E-425F-ADD9-FBB6678E813B}"/>
              </a:ext>
            </a:extLst>
          </p:cNvPr>
          <p:cNvPicPr>
            <a:picLocks noChangeAspect="1"/>
          </p:cNvPicPr>
          <p:nvPr/>
        </p:nvPicPr>
        <p:blipFill>
          <a:blip r:embed="rId7"/>
          <a:stretch>
            <a:fillRect/>
          </a:stretch>
        </p:blipFill>
        <p:spPr>
          <a:xfrm>
            <a:off x="3783875" y="3282147"/>
            <a:ext cx="1751160" cy="1803100"/>
          </a:xfrm>
          <a:prstGeom prst="rect">
            <a:avLst/>
          </a:prstGeom>
        </p:spPr>
      </p:pic>
    </p:spTree>
    <p:extLst>
      <p:ext uri="{BB962C8B-B14F-4D97-AF65-F5344CB8AC3E}">
        <p14:creationId xmlns:p14="http://schemas.microsoft.com/office/powerpoint/2010/main" val="1239499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Dropped objects</a:t>
            </a:r>
          </a:p>
        </p:txBody>
      </p:sp>
      <p:sp>
        <p:nvSpPr>
          <p:cNvPr id="3" name="Rectangle 2"/>
          <p:cNvSpPr/>
          <p:nvPr/>
        </p:nvSpPr>
        <p:spPr>
          <a:xfrm>
            <a:off x="345282" y="1185818"/>
            <a:ext cx="8541230" cy="830997"/>
          </a:xfrm>
          <a:prstGeom prst="rect">
            <a:avLst/>
          </a:prstGeom>
        </p:spPr>
        <p:txBody>
          <a:bodyPr wrap="square">
            <a:spAutoFit/>
          </a:bodyPr>
          <a:lstStyle/>
          <a:p>
            <a:r>
              <a:rPr lang="en-GB" sz="2400" dirty="0"/>
              <a:t>The combined weight of the loose items removed from that installation is the same as the combined weight of these two cars</a:t>
            </a:r>
          </a:p>
        </p:txBody>
      </p:sp>
      <p:sp>
        <p:nvSpPr>
          <p:cNvPr id="4" name="AutoShape 2" descr="Image result for 2 tonne truck"/>
          <p:cNvSpPr>
            <a:spLocks noChangeAspect="1" noChangeArrowheads="1"/>
          </p:cNvSpPr>
          <p:nvPr/>
        </p:nvSpPr>
        <p:spPr bwMode="auto">
          <a:xfrm>
            <a:off x="2653748" y="3276600"/>
            <a:ext cx="2070652" cy="207065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6" name="Picture 8" descr="image013">
            <a:extLst>
              <a:ext uri="{FF2B5EF4-FFF2-40B4-BE49-F238E27FC236}">
                <a16:creationId xmlns:a16="http://schemas.microsoft.com/office/drawing/2014/main" id="{A81F535B-45F4-40C6-8AC4-E33F654692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818117" y="2633290"/>
            <a:ext cx="3619267" cy="2453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image013">
            <a:extLst>
              <a:ext uri="{FF2B5EF4-FFF2-40B4-BE49-F238E27FC236}">
                <a16:creationId xmlns:a16="http://schemas.microsoft.com/office/drawing/2014/main" id="{7BE37CD9-DEBC-41E9-99B3-83AA94FFDA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5897" y="2633290"/>
            <a:ext cx="3619267" cy="2453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C53B572-8E6E-4C9F-86B8-87C7C5796118}"/>
              </a:ext>
            </a:extLst>
          </p:cNvPr>
          <p:cNvSpPr/>
          <p:nvPr/>
        </p:nvSpPr>
        <p:spPr>
          <a:xfrm>
            <a:off x="3588928" y="5322404"/>
            <a:ext cx="2270943" cy="584775"/>
          </a:xfrm>
          <a:prstGeom prst="rect">
            <a:avLst/>
          </a:prstGeom>
        </p:spPr>
        <p:txBody>
          <a:bodyPr wrap="none">
            <a:spAutoFit/>
          </a:bodyPr>
          <a:lstStyle/>
          <a:p>
            <a:r>
              <a:rPr lang="en-GB" sz="3200" dirty="0"/>
              <a:t>= </a:t>
            </a:r>
            <a:r>
              <a:rPr lang="en-GB" sz="3200" b="1" dirty="0"/>
              <a:t>2.2 tonnes</a:t>
            </a:r>
            <a:endParaRPr lang="en-GB" sz="3200" dirty="0"/>
          </a:p>
        </p:txBody>
      </p:sp>
    </p:spTree>
    <p:extLst>
      <p:ext uri="{BB962C8B-B14F-4D97-AF65-F5344CB8AC3E}">
        <p14:creationId xmlns:p14="http://schemas.microsoft.com/office/powerpoint/2010/main" val="564206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714B616-9BA3-4B4B-A48A-E905A3BBA2D0}"/>
              </a:ext>
            </a:extLst>
          </p:cNvPr>
          <p:cNvPicPr>
            <a:picLocks noChangeAspect="1"/>
          </p:cNvPicPr>
          <p:nvPr/>
        </p:nvPicPr>
        <p:blipFill>
          <a:blip r:embed="rId2"/>
          <a:stretch>
            <a:fillRect/>
          </a:stretch>
        </p:blipFill>
        <p:spPr>
          <a:xfrm>
            <a:off x="396435" y="1850132"/>
            <a:ext cx="7811509" cy="4121033"/>
          </a:xfrm>
          <a:prstGeom prst="rect">
            <a:avLst/>
          </a:prstGeom>
        </p:spPr>
      </p:pic>
      <p:grpSp>
        <p:nvGrpSpPr>
          <p:cNvPr id="9" name="Group 8"/>
          <p:cNvGrpSpPr/>
          <p:nvPr/>
        </p:nvGrpSpPr>
        <p:grpSpPr>
          <a:xfrm>
            <a:off x="479850" y="1048696"/>
            <a:ext cx="8030626" cy="1002482"/>
            <a:chOff x="575769" y="5691389"/>
            <a:chExt cx="8030626" cy="1002482"/>
          </a:xfrm>
        </p:grpSpPr>
        <p:sp>
          <p:nvSpPr>
            <p:cNvPr id="10" name="Rectangle 9"/>
            <p:cNvSpPr/>
            <p:nvPr/>
          </p:nvSpPr>
          <p:spPr>
            <a:xfrm>
              <a:off x="6016588" y="5786016"/>
              <a:ext cx="878291" cy="575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4649876" y="5812911"/>
              <a:ext cx="878291" cy="575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3165761" y="5910446"/>
              <a:ext cx="1172494" cy="575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835854" y="5750072"/>
              <a:ext cx="878291" cy="575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12180" y="5929668"/>
              <a:ext cx="636669" cy="575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8" name="Group 17"/>
            <p:cNvGrpSpPr/>
            <p:nvPr/>
          </p:nvGrpSpPr>
          <p:grpSpPr>
            <a:xfrm>
              <a:off x="4965340" y="5850852"/>
              <a:ext cx="875914" cy="843019"/>
              <a:chOff x="3696080" y="5730762"/>
              <a:chExt cx="875914" cy="843019"/>
            </a:xfrm>
          </p:grpSpPr>
          <p:pic>
            <p:nvPicPr>
              <p:cNvPr id="4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4293" y="5730762"/>
                <a:ext cx="727701" cy="727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9" name="TextBox 48"/>
              <p:cNvSpPr txBox="1"/>
              <p:nvPr/>
            </p:nvSpPr>
            <p:spPr>
              <a:xfrm>
                <a:off x="3696080" y="6162065"/>
                <a:ext cx="670407" cy="411716"/>
              </a:xfrm>
              <a:prstGeom prst="rect">
                <a:avLst/>
              </a:prstGeom>
              <a:noFill/>
            </p:spPr>
            <p:txBody>
              <a:bodyPr wrap="square" rtlCol="0">
                <a:spAutoFit/>
              </a:bodyPr>
              <a:lstStyle/>
              <a:p>
                <a:pPr marL="0" marR="0" lvl="0" indent="0" algn="ctr" defTabSz="914400" rtl="0" eaLnBrk="1" fontAlgn="auto" latinLnBrk="0" hangingPunct="1">
                  <a:lnSpc>
                    <a:spcPts val="8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a:ea typeface="+mn-ea"/>
                    <a:cs typeface="+mn-cs"/>
                  </a:rPr>
                  <a:t> </a:t>
                </a:r>
                <a:r>
                  <a:rPr kumimoji="0" lang="en-GB" sz="1100" b="0" i="0" u="none" strike="noStrike" kern="1200" cap="none" spc="0" normalizeH="0" baseline="0" noProof="0" dirty="0" err="1">
                    <a:ln>
                      <a:noFill/>
                    </a:ln>
                    <a:solidFill>
                      <a:prstClr val="black"/>
                    </a:solidFill>
                    <a:effectLst/>
                    <a:uLnTx/>
                    <a:uFillTx/>
                    <a:latin typeface="Calibri"/>
                    <a:ea typeface="+mn-ea"/>
                    <a:cs typeface="+mn-cs"/>
                  </a:rPr>
                  <a:t>Stillson</a:t>
                </a:r>
                <a:endParaRPr kumimoji="0" lang="en-GB"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ts val="800"/>
                  </a:lnSpc>
                  <a:spcBef>
                    <a:spcPts val="0"/>
                  </a:spcBef>
                  <a:spcAft>
                    <a:spcPts val="0"/>
                  </a:spcAft>
                  <a:buClrTx/>
                  <a:buSzTx/>
                  <a:buFontTx/>
                  <a:buNone/>
                  <a:tabLst/>
                  <a:defRPr/>
                </a:pPr>
                <a:r>
                  <a:rPr lang="en-GB" sz="1100" dirty="0">
                    <a:solidFill>
                      <a:prstClr val="black"/>
                    </a:solidFill>
                    <a:latin typeface="Calibri"/>
                  </a:rPr>
                  <a:t>Pipe</a:t>
                </a:r>
                <a:endParaRPr kumimoji="0" lang="en-GB"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ts val="8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a:ea typeface="+mn-ea"/>
                    <a:cs typeface="+mn-cs"/>
                  </a:rPr>
                  <a:t> wrench</a:t>
                </a:r>
              </a:p>
            </p:txBody>
          </p:sp>
        </p:grpSp>
        <p:pic>
          <p:nvPicPr>
            <p:cNvPr id="19" name="Picture 4"/>
            <p:cNvPicPr>
              <a:picLocks noChangeAspect="1"/>
            </p:cNvPicPr>
            <p:nvPr/>
          </p:nvPicPr>
          <p:blipFill>
            <a:blip r:embed="rId4"/>
            <a:stretch>
              <a:fillRect/>
            </a:stretch>
          </p:blipFill>
          <p:spPr>
            <a:xfrm>
              <a:off x="899592" y="5975692"/>
              <a:ext cx="981974" cy="644423"/>
            </a:xfrm>
            <a:prstGeom prst="rect">
              <a:avLst/>
            </a:prstGeom>
            <a:noFill/>
            <a:ln>
              <a:noFill/>
            </a:ln>
          </p:spPr>
        </p:pic>
        <p:sp>
          <p:nvSpPr>
            <p:cNvPr id="20" name="Rectangle 19"/>
            <p:cNvSpPr/>
            <p:nvPr/>
          </p:nvSpPr>
          <p:spPr>
            <a:xfrm>
              <a:off x="683568" y="5958014"/>
              <a:ext cx="432048" cy="505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6568496" y="5939732"/>
              <a:ext cx="237626" cy="183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3458210" y="6203782"/>
              <a:ext cx="795012" cy="417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ctangle 22"/>
            <p:cNvSpPr/>
            <p:nvPr/>
          </p:nvSpPr>
          <p:spPr>
            <a:xfrm>
              <a:off x="1738499" y="5710433"/>
              <a:ext cx="377630" cy="143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Rectangle 23"/>
            <p:cNvSpPr/>
            <p:nvPr/>
          </p:nvSpPr>
          <p:spPr>
            <a:xfrm>
              <a:off x="2435589" y="5691389"/>
              <a:ext cx="377630" cy="143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Rectangle 24"/>
            <p:cNvSpPr/>
            <p:nvPr/>
          </p:nvSpPr>
          <p:spPr>
            <a:xfrm>
              <a:off x="6952513" y="6394714"/>
              <a:ext cx="866971" cy="1647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6" name="Group 25"/>
            <p:cNvGrpSpPr/>
            <p:nvPr/>
          </p:nvGrpSpPr>
          <p:grpSpPr>
            <a:xfrm>
              <a:off x="7671807" y="5806178"/>
              <a:ext cx="934588" cy="785212"/>
              <a:chOff x="8644875" y="5667576"/>
              <a:chExt cx="934588" cy="785212"/>
            </a:xfrm>
          </p:grpSpPr>
          <p:sp>
            <p:nvSpPr>
              <p:cNvPr id="44" name="Rectangle 43"/>
              <p:cNvSpPr/>
              <p:nvPr/>
            </p:nvSpPr>
            <p:spPr>
              <a:xfrm>
                <a:off x="8644875" y="5667576"/>
                <a:ext cx="934588" cy="7592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45" name="Group 44"/>
              <p:cNvGrpSpPr/>
              <p:nvPr/>
            </p:nvGrpSpPr>
            <p:grpSpPr>
              <a:xfrm>
                <a:off x="8792186" y="5811724"/>
                <a:ext cx="756592" cy="641064"/>
                <a:chOff x="8558527" y="5786425"/>
                <a:chExt cx="756592" cy="641064"/>
              </a:xfrm>
            </p:grpSpPr>
            <p:pic>
              <p:nvPicPr>
                <p:cNvPr id="46" name="Picture 12"/>
                <p:cNvPicPr>
                  <a:picLocks noChangeAspect="1"/>
                </p:cNvPicPr>
                <p:nvPr/>
              </p:nvPicPr>
              <p:blipFill>
                <a:blip r:embed="rId5"/>
                <a:stretch>
                  <a:fillRect/>
                </a:stretch>
              </p:blipFill>
              <p:spPr>
                <a:xfrm>
                  <a:off x="8603828" y="5786425"/>
                  <a:ext cx="540172" cy="419426"/>
                </a:xfrm>
                <a:prstGeom prst="rect">
                  <a:avLst/>
                </a:prstGeom>
                <a:noFill/>
                <a:ln>
                  <a:noFill/>
                </a:ln>
              </p:spPr>
            </p:pic>
            <p:sp>
              <p:nvSpPr>
                <p:cNvPr id="47" name="TextBox 46"/>
                <p:cNvSpPr txBox="1"/>
                <p:nvPr/>
              </p:nvSpPr>
              <p:spPr>
                <a:xfrm>
                  <a:off x="8558527" y="6011991"/>
                  <a:ext cx="756592"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1.5”nut</a:t>
                  </a:r>
                </a:p>
              </p:txBody>
            </p:sp>
          </p:grpSp>
        </p:grpSp>
        <p:grpSp>
          <p:nvGrpSpPr>
            <p:cNvPr id="27" name="Group 26"/>
            <p:cNvGrpSpPr/>
            <p:nvPr/>
          </p:nvGrpSpPr>
          <p:grpSpPr>
            <a:xfrm>
              <a:off x="6064455" y="5812911"/>
              <a:ext cx="1280376" cy="830839"/>
              <a:chOff x="10348408" y="6397886"/>
              <a:chExt cx="1280376" cy="830839"/>
            </a:xfrm>
          </p:grpSpPr>
          <p:sp>
            <p:nvSpPr>
              <p:cNvPr id="40" name="Rectangle 39"/>
              <p:cNvSpPr/>
              <p:nvPr/>
            </p:nvSpPr>
            <p:spPr>
              <a:xfrm>
                <a:off x="10404648" y="6397886"/>
                <a:ext cx="1224136" cy="7755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41" name="Group 40"/>
              <p:cNvGrpSpPr/>
              <p:nvPr/>
            </p:nvGrpSpPr>
            <p:grpSpPr>
              <a:xfrm>
                <a:off x="10348408" y="6426114"/>
                <a:ext cx="1171396" cy="802611"/>
                <a:chOff x="-1903276" y="2648593"/>
                <a:chExt cx="983896" cy="622188"/>
              </a:xfrm>
            </p:grpSpPr>
            <p:pic>
              <p:nvPicPr>
                <p:cNvPr id="42"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274" r="12468"/>
                <a:stretch/>
              </p:blipFill>
              <p:spPr bwMode="auto">
                <a:xfrm rot="5400000">
                  <a:off x="-1663122" y="2527038"/>
                  <a:ext cx="529408" cy="958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TextBox 42"/>
                <p:cNvSpPr txBox="1"/>
                <p:nvPr/>
              </p:nvSpPr>
              <p:spPr>
                <a:xfrm>
                  <a:off x="-1903276" y="2648593"/>
                  <a:ext cx="977156" cy="5010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1” tubular valve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 cheater bar </a:t>
                  </a:r>
                </a:p>
              </p:txBody>
            </p:sp>
          </p:grpSp>
        </p:grpSp>
        <p:grpSp>
          <p:nvGrpSpPr>
            <p:cNvPr id="28" name="Group 27"/>
            <p:cNvGrpSpPr/>
            <p:nvPr/>
          </p:nvGrpSpPr>
          <p:grpSpPr>
            <a:xfrm>
              <a:off x="2013077" y="5904754"/>
              <a:ext cx="998573" cy="671735"/>
              <a:chOff x="2013077" y="5904754"/>
              <a:chExt cx="998573" cy="671735"/>
            </a:xfrm>
          </p:grpSpPr>
          <p:grpSp>
            <p:nvGrpSpPr>
              <p:cNvPr id="36" name="Group 35"/>
              <p:cNvGrpSpPr/>
              <p:nvPr/>
            </p:nvGrpSpPr>
            <p:grpSpPr>
              <a:xfrm>
                <a:off x="2219562" y="5904754"/>
                <a:ext cx="792088" cy="671735"/>
                <a:chOff x="-1116632" y="6276604"/>
                <a:chExt cx="720080" cy="671735"/>
              </a:xfrm>
            </p:grpSpPr>
            <p:sp>
              <p:nvSpPr>
                <p:cNvPr id="38" name="Rectangle 37"/>
                <p:cNvSpPr/>
                <p:nvPr/>
              </p:nvSpPr>
              <p:spPr>
                <a:xfrm>
                  <a:off x="-1116632" y="6276604"/>
                  <a:ext cx="720080" cy="671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39" name="Picture 15"/>
                <p:cNvPicPr>
                  <a:picLocks noChangeAspect="1"/>
                </p:cNvPicPr>
                <p:nvPr/>
              </p:nvPicPr>
              <p:blipFill>
                <a:blip r:embed="rId7"/>
                <a:stretch>
                  <a:fillRect/>
                </a:stretch>
              </p:blipFill>
              <p:spPr>
                <a:xfrm>
                  <a:off x="-935164" y="6320810"/>
                  <a:ext cx="538612" cy="565666"/>
                </a:xfrm>
                <a:prstGeom prst="rect">
                  <a:avLst/>
                </a:prstGeom>
                <a:noFill/>
                <a:ln>
                  <a:noFill/>
                </a:ln>
              </p:spPr>
            </p:pic>
          </p:grpSp>
          <p:sp>
            <p:nvSpPr>
              <p:cNvPr id="37" name="TextBox 36"/>
              <p:cNvSpPr txBox="1"/>
              <p:nvPr/>
            </p:nvSpPr>
            <p:spPr>
              <a:xfrm>
                <a:off x="2013077" y="6017611"/>
                <a:ext cx="554023" cy="461665"/>
              </a:xfrm>
              <a:prstGeom prst="rect">
                <a:avLst/>
              </a:prstGeom>
              <a:noFill/>
            </p:spPr>
            <p:txBody>
              <a:bodyPr wrap="square" rtlCol="0">
                <a:spAutoFit/>
              </a:bodyPr>
              <a:lstStyle/>
              <a:p>
                <a:r>
                  <a:rPr lang="en-GB" sz="1200" dirty="0"/>
                  <a:t>Paint</a:t>
                </a:r>
              </a:p>
              <a:p>
                <a:r>
                  <a:rPr lang="en-GB" sz="1200" dirty="0"/>
                  <a:t>pot</a:t>
                </a:r>
              </a:p>
            </p:txBody>
          </p:sp>
        </p:grpSp>
        <p:sp>
          <p:nvSpPr>
            <p:cNvPr id="29" name="TextBox 28"/>
            <p:cNvSpPr txBox="1"/>
            <p:nvPr/>
          </p:nvSpPr>
          <p:spPr>
            <a:xfrm>
              <a:off x="575769" y="5986833"/>
              <a:ext cx="1317585" cy="461665"/>
            </a:xfrm>
            <a:prstGeom prst="rect">
              <a:avLst/>
            </a:prstGeom>
            <a:noFill/>
          </p:spPr>
          <p:txBody>
            <a:bodyPr wrap="square" rtlCol="0">
              <a:spAutoFit/>
            </a:bodyPr>
            <a:lstStyle/>
            <a:p>
              <a:r>
                <a:rPr lang="en-GB" sz="1200" dirty="0"/>
                <a:t>Scaffold </a:t>
              </a:r>
            </a:p>
            <a:p>
              <a:r>
                <a:rPr lang="en-GB" sz="1200" dirty="0"/>
                <a:t>clamp</a:t>
              </a:r>
            </a:p>
          </p:txBody>
        </p:sp>
        <p:grpSp>
          <p:nvGrpSpPr>
            <p:cNvPr id="30" name="Group 29"/>
            <p:cNvGrpSpPr/>
            <p:nvPr/>
          </p:nvGrpSpPr>
          <p:grpSpPr>
            <a:xfrm>
              <a:off x="3363214" y="6099286"/>
              <a:ext cx="1400331" cy="540296"/>
              <a:chOff x="3363214" y="6099286"/>
              <a:chExt cx="1400331" cy="540296"/>
            </a:xfrm>
          </p:grpSpPr>
          <p:grpSp>
            <p:nvGrpSpPr>
              <p:cNvPr id="31" name="Group 30"/>
              <p:cNvGrpSpPr/>
              <p:nvPr/>
            </p:nvGrpSpPr>
            <p:grpSpPr>
              <a:xfrm>
                <a:off x="3363214" y="6116362"/>
                <a:ext cx="1247973" cy="523220"/>
                <a:chOff x="5023291" y="114271"/>
                <a:chExt cx="1247973" cy="523220"/>
              </a:xfrm>
            </p:grpSpPr>
            <p:sp>
              <p:nvSpPr>
                <p:cNvPr id="34" name="Rectangle 33"/>
                <p:cNvSpPr/>
                <p:nvPr/>
              </p:nvSpPr>
              <p:spPr>
                <a:xfrm>
                  <a:off x="5023291" y="114271"/>
                  <a:ext cx="1247973"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35"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23291" y="225657"/>
                  <a:ext cx="1247973" cy="300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2" name="Rectangle 31"/>
              <p:cNvSpPr/>
              <p:nvPr/>
            </p:nvSpPr>
            <p:spPr>
              <a:xfrm>
                <a:off x="3754389" y="6240623"/>
                <a:ext cx="560436" cy="94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p:cNvSpPr txBox="1"/>
              <p:nvPr/>
            </p:nvSpPr>
            <p:spPr>
              <a:xfrm>
                <a:off x="3445960" y="6099286"/>
                <a:ext cx="1317585" cy="276999"/>
              </a:xfrm>
              <a:prstGeom prst="rect">
                <a:avLst/>
              </a:prstGeom>
              <a:noFill/>
            </p:spPr>
            <p:txBody>
              <a:bodyPr wrap="square" rtlCol="0">
                <a:spAutoFit/>
              </a:bodyPr>
              <a:lstStyle/>
              <a:p>
                <a:r>
                  <a:rPr lang="en-GB" sz="1200" dirty="0"/>
                  <a:t>Scaffold spanner</a:t>
                </a:r>
              </a:p>
            </p:txBody>
          </p:sp>
        </p:grpSp>
      </p:grpSp>
      <p:sp>
        <p:nvSpPr>
          <p:cNvPr id="13" name="Rectangle 12">
            <a:extLst>
              <a:ext uri="{FF2B5EF4-FFF2-40B4-BE49-F238E27FC236}">
                <a16:creationId xmlns:a16="http://schemas.microsoft.com/office/drawing/2014/main" id="{DB0D29BF-3484-46E5-9778-75151FD87497}"/>
              </a:ext>
            </a:extLst>
          </p:cNvPr>
          <p:cNvSpPr/>
          <p:nvPr/>
        </p:nvSpPr>
        <p:spPr>
          <a:xfrm>
            <a:off x="303882" y="851548"/>
            <a:ext cx="8542112" cy="40011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1" kern="0" dirty="0">
                <a:solidFill>
                  <a:prstClr val="black"/>
                </a:solidFill>
                <a:cs typeface="Arial" panose="020B0604020202020204" pitchFamily="34" charset="0"/>
              </a:rPr>
              <a:t>T</a:t>
            </a:r>
            <a:r>
              <a:rPr kumimoji="0" lang="en-GB" sz="2000" b="1" i="0" u="none" strike="noStrike" kern="0" cap="none" spc="0" normalizeH="0" baseline="0" noProof="0" dirty="0">
                <a:ln>
                  <a:noFill/>
                </a:ln>
                <a:solidFill>
                  <a:prstClr val="black"/>
                </a:solidFill>
                <a:effectLst/>
                <a:uLnTx/>
                <a:uFillTx/>
                <a:cs typeface="Arial" panose="020B0604020202020204" pitchFamily="34" charset="0"/>
              </a:rPr>
              <a:t>he</a:t>
            </a:r>
            <a:r>
              <a:rPr kumimoji="0" lang="en-GB" sz="2000" b="1" i="0" u="none" strike="noStrike" kern="0" cap="none" spc="0" normalizeH="0" noProof="0" dirty="0">
                <a:ln>
                  <a:noFill/>
                </a:ln>
                <a:solidFill>
                  <a:prstClr val="black"/>
                </a:solidFill>
                <a:effectLst/>
                <a:uLnTx/>
                <a:uFillTx/>
                <a:cs typeface="Arial" panose="020B0604020202020204" pitchFamily="34" charset="0"/>
              </a:rPr>
              <a:t> DROPS Calculator – how much harm can a dropped object cause?</a:t>
            </a:r>
            <a:endParaRPr kumimoji="0" lang="en-GB" sz="1600" b="0" i="0" u="none" strike="noStrike" kern="0" cap="none" spc="0" normalizeH="0" baseline="0" noProof="0" dirty="0">
              <a:ln>
                <a:noFill/>
              </a:ln>
              <a:solidFill>
                <a:prstClr val="black"/>
              </a:solidFill>
              <a:effectLst/>
              <a:uLnTx/>
              <a:uFillTx/>
            </a:endParaRPr>
          </a:p>
        </p:txBody>
      </p:sp>
      <p:pic>
        <p:nvPicPr>
          <p:cNvPr id="11" name="Picture 10">
            <a:extLst>
              <a:ext uri="{FF2B5EF4-FFF2-40B4-BE49-F238E27FC236}">
                <a16:creationId xmlns:a16="http://schemas.microsoft.com/office/drawing/2014/main" id="{D3039669-790C-4FBB-AFAF-72D89C175D3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01226" y="2257003"/>
            <a:ext cx="1003844" cy="1490708"/>
          </a:xfrm>
          <a:prstGeom prst="rect">
            <a:avLst/>
          </a:prstGeom>
        </p:spPr>
      </p:pic>
      <p:sp>
        <p:nvSpPr>
          <p:cNvPr id="3" name="Rectangle 2"/>
          <p:cNvSpPr/>
          <p:nvPr/>
        </p:nvSpPr>
        <p:spPr>
          <a:xfrm>
            <a:off x="8189472" y="5581650"/>
            <a:ext cx="642008"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1"/>
          <p:cNvSpPr>
            <a:spLocks noGrp="1"/>
          </p:cNvSpPr>
          <p:nvPr>
            <p:ph type="title"/>
          </p:nvPr>
        </p:nvSpPr>
        <p:spPr>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2">
                    <a:lumMod val="75000"/>
                  </a:schemeClr>
                </a:solidFill>
                <a:latin typeface="+mj-lt"/>
                <a:ea typeface="+mj-ea"/>
                <a:cs typeface="+mj-cs"/>
              </a:defRPr>
            </a:lvl1pPr>
          </a:lstStyle>
          <a:p>
            <a:r>
              <a:rPr lang="en-GB" dirty="0"/>
              <a:t>Dropped objects</a:t>
            </a:r>
          </a:p>
        </p:txBody>
      </p:sp>
      <p:sp>
        <p:nvSpPr>
          <p:cNvPr id="50" name="TextBox 49">
            <a:extLst>
              <a:ext uri="{FF2B5EF4-FFF2-40B4-BE49-F238E27FC236}">
                <a16:creationId xmlns:a16="http://schemas.microsoft.com/office/drawing/2014/main" id="{670B42AD-5C8E-49C8-902B-B6EAA4E1743F}"/>
              </a:ext>
            </a:extLst>
          </p:cNvPr>
          <p:cNvSpPr txBox="1"/>
          <p:nvPr/>
        </p:nvSpPr>
        <p:spPr>
          <a:xfrm>
            <a:off x="1413761" y="2048153"/>
            <a:ext cx="5237011" cy="461665"/>
          </a:xfrm>
          <a:prstGeom prst="rect">
            <a:avLst/>
          </a:prstGeom>
          <a:solidFill>
            <a:schemeClr val="tx1">
              <a:lumMod val="85000"/>
              <a:lumOff val="15000"/>
            </a:schemeClr>
          </a:solidFill>
        </p:spPr>
        <p:txBody>
          <a:bodyPr wrap="none" rtlCol="0">
            <a:spAutoFit/>
          </a:bodyPr>
          <a:lstStyle/>
          <a:p>
            <a:r>
              <a:rPr lang="en-GB" sz="2400" b="1" dirty="0">
                <a:solidFill>
                  <a:schemeClr val="bg1"/>
                </a:solidFill>
              </a:rPr>
              <a:t>Have you ever left any of these behind?</a:t>
            </a:r>
          </a:p>
        </p:txBody>
      </p:sp>
      <p:sp>
        <p:nvSpPr>
          <p:cNvPr id="2" name="Rectangle 1">
            <a:extLst>
              <a:ext uri="{FF2B5EF4-FFF2-40B4-BE49-F238E27FC236}">
                <a16:creationId xmlns:a16="http://schemas.microsoft.com/office/drawing/2014/main" id="{AFF4EC74-B815-413B-9B4F-9718A531D15C}"/>
              </a:ext>
            </a:extLst>
          </p:cNvPr>
          <p:cNvSpPr/>
          <p:nvPr/>
        </p:nvSpPr>
        <p:spPr>
          <a:xfrm>
            <a:off x="7601226" y="5590886"/>
            <a:ext cx="707446"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a:extLst>
              <a:ext uri="{FF2B5EF4-FFF2-40B4-BE49-F238E27FC236}">
                <a16:creationId xmlns:a16="http://schemas.microsoft.com/office/drawing/2014/main" id="{A67CEF99-2D45-417C-8799-E1A08178FAA1}"/>
              </a:ext>
            </a:extLst>
          </p:cNvPr>
          <p:cNvSpPr/>
          <p:nvPr/>
        </p:nvSpPr>
        <p:spPr>
          <a:xfrm>
            <a:off x="8138236" y="3747711"/>
            <a:ext cx="240145" cy="588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a:extLst>
              <a:ext uri="{FF2B5EF4-FFF2-40B4-BE49-F238E27FC236}">
                <a16:creationId xmlns:a16="http://schemas.microsoft.com/office/drawing/2014/main" id="{5810A90E-985B-495D-871C-591D45B14569}"/>
              </a:ext>
            </a:extLst>
          </p:cNvPr>
          <p:cNvSpPr/>
          <p:nvPr/>
        </p:nvSpPr>
        <p:spPr>
          <a:xfrm>
            <a:off x="8161394" y="1885502"/>
            <a:ext cx="240145" cy="3974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1518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714B616-9BA3-4B4B-A48A-E905A3BBA2D0}"/>
              </a:ext>
            </a:extLst>
          </p:cNvPr>
          <p:cNvPicPr>
            <a:picLocks noChangeAspect="1"/>
          </p:cNvPicPr>
          <p:nvPr/>
        </p:nvPicPr>
        <p:blipFill>
          <a:blip r:embed="rId2"/>
          <a:stretch>
            <a:fillRect/>
          </a:stretch>
        </p:blipFill>
        <p:spPr>
          <a:xfrm>
            <a:off x="377963" y="1511436"/>
            <a:ext cx="8453517" cy="4459730"/>
          </a:xfrm>
          <a:prstGeom prst="rect">
            <a:avLst/>
          </a:prstGeom>
        </p:spPr>
      </p:pic>
      <p:sp>
        <p:nvSpPr>
          <p:cNvPr id="10" name="Rectangle 9"/>
          <p:cNvSpPr/>
          <p:nvPr/>
        </p:nvSpPr>
        <p:spPr>
          <a:xfrm>
            <a:off x="8189472" y="5581650"/>
            <a:ext cx="642008"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p:cNvSpPr>
            <a:spLocks noGrp="1"/>
          </p:cNvSpPr>
          <p:nvPr>
            <p:ph type="title"/>
          </p:nvPr>
        </p:nvSpPr>
        <p:spPr>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2">
                    <a:lumMod val="75000"/>
                  </a:schemeClr>
                </a:solidFill>
                <a:latin typeface="+mj-lt"/>
                <a:ea typeface="+mj-ea"/>
                <a:cs typeface="+mj-cs"/>
              </a:defRPr>
            </a:lvl1pPr>
          </a:lstStyle>
          <a:p>
            <a:r>
              <a:rPr lang="en-GB" dirty="0"/>
              <a:t>Dropped objects</a:t>
            </a:r>
          </a:p>
        </p:txBody>
      </p:sp>
      <p:sp>
        <p:nvSpPr>
          <p:cNvPr id="15" name="Rectangle 14">
            <a:extLst>
              <a:ext uri="{FF2B5EF4-FFF2-40B4-BE49-F238E27FC236}">
                <a16:creationId xmlns:a16="http://schemas.microsoft.com/office/drawing/2014/main" id="{DB0D29BF-3484-46E5-9778-75151FD87497}"/>
              </a:ext>
            </a:extLst>
          </p:cNvPr>
          <p:cNvSpPr/>
          <p:nvPr/>
        </p:nvSpPr>
        <p:spPr>
          <a:xfrm>
            <a:off x="289368" y="808006"/>
            <a:ext cx="85421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prstClr val="black"/>
                </a:solidFill>
                <a:effectLst/>
                <a:uLnTx/>
                <a:uFillTx/>
                <a:cs typeface="Arial" panose="020B0604020202020204" pitchFamily="34" charset="0"/>
              </a:rPr>
              <a:t>From what height must objects fall to result in injury and medical treatment?</a:t>
            </a:r>
            <a:endParaRPr kumimoji="0" lang="en-GB" sz="1800" b="0" i="0" u="none" strike="noStrike" kern="0" cap="none" spc="0" normalizeH="0" baseline="0" noProof="0" dirty="0">
              <a:ln>
                <a:noFill/>
              </a:ln>
              <a:solidFill>
                <a:prstClr val="black"/>
              </a:solidFill>
              <a:effectLst/>
              <a:uLnTx/>
              <a:uFillTx/>
            </a:endParaRPr>
          </a:p>
          <a:p>
            <a:pPr lvl="0" algn="ctr" defTabSz="914400">
              <a:defRPr/>
            </a:pPr>
            <a:r>
              <a:rPr kumimoji="0" lang="en-GB" b="0" i="0" u="none" strike="noStrike" kern="0" cap="none" spc="0" normalizeH="0" baseline="0" noProof="0" dirty="0">
                <a:ln>
                  <a:noFill/>
                </a:ln>
                <a:solidFill>
                  <a:prstClr val="black"/>
                </a:solidFill>
                <a:effectLst/>
                <a:uLnTx/>
                <a:uFillTx/>
              </a:rPr>
              <a:t>When the objects appears, estimate </a:t>
            </a:r>
            <a:r>
              <a:rPr lang="en-GB" kern="0" dirty="0">
                <a:solidFill>
                  <a:prstClr val="black"/>
                </a:solidFill>
              </a:rPr>
              <a:t>their</a:t>
            </a:r>
            <a:r>
              <a:rPr kumimoji="0" lang="en-GB" b="0" i="0" u="none" strike="noStrike" kern="0" cap="none" spc="0" normalizeH="0" baseline="0" noProof="0" dirty="0">
                <a:ln>
                  <a:noFill/>
                </a:ln>
                <a:solidFill>
                  <a:prstClr val="black"/>
                </a:solidFill>
                <a:effectLst/>
                <a:uLnTx/>
                <a:uFillTx/>
              </a:rPr>
              <a:t> weight and discover what height they could drop from to cause medical treatment (the yellow area)</a:t>
            </a:r>
          </a:p>
        </p:txBody>
      </p:sp>
      <p:grpSp>
        <p:nvGrpSpPr>
          <p:cNvPr id="8" name="Group 7"/>
          <p:cNvGrpSpPr/>
          <p:nvPr/>
        </p:nvGrpSpPr>
        <p:grpSpPr>
          <a:xfrm>
            <a:off x="7506131" y="2302597"/>
            <a:ext cx="1290638" cy="1115715"/>
            <a:chOff x="7506131" y="2302597"/>
            <a:chExt cx="1290638" cy="1115715"/>
          </a:xfrm>
        </p:grpSpPr>
        <p:grpSp>
          <p:nvGrpSpPr>
            <p:cNvPr id="4" name="Group 3"/>
            <p:cNvGrpSpPr/>
            <p:nvPr/>
          </p:nvGrpSpPr>
          <p:grpSpPr>
            <a:xfrm>
              <a:off x="7506131" y="2762250"/>
              <a:ext cx="1280683" cy="656062"/>
              <a:chOff x="5896406" y="2762250"/>
              <a:chExt cx="1280683" cy="656062"/>
            </a:xfrm>
          </p:grpSpPr>
          <p:pic>
            <p:nvPicPr>
              <p:cNvPr id="1027" name="Picture 3"/>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7442" b="90698" l="0" r="100000"/>
                        </a14:imgEffect>
                      </a14:imgLayer>
                    </a14:imgProps>
                  </a:ext>
                  <a:ext uri="{28A0092B-C50C-407E-A947-70E740481C1C}">
                    <a14:useLocalDpi xmlns:a14="http://schemas.microsoft.com/office/drawing/2010/main" val="0"/>
                  </a:ext>
                </a:extLst>
              </a:blip>
              <a:srcRect l="-2507" t="26667" r="1"/>
              <a:stretch/>
            </p:blipFill>
            <p:spPr bwMode="auto">
              <a:xfrm>
                <a:off x="5896407" y="2762250"/>
                <a:ext cx="1280682" cy="384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5896406" y="2895092"/>
                <a:ext cx="126956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a:ea typeface="+mn-ea"/>
                    <a:cs typeface="+mn-cs"/>
                  </a:rPr>
                  <a:t>10metres</a:t>
                </a:r>
                <a:r>
                  <a:rPr kumimoji="0" lang="en-GB" sz="1400" b="1" i="0" u="none" strike="noStrike" kern="1200" cap="none" spc="0" normalizeH="0" baseline="0" noProof="0" dirty="0">
                    <a:ln>
                      <a:noFill/>
                    </a:ln>
                    <a:solidFill>
                      <a:prstClr val="black"/>
                    </a:solidFill>
                    <a:effectLst/>
                    <a:uLnTx/>
                    <a:uFillTx/>
                    <a:latin typeface="Calibri"/>
                    <a:ea typeface="+mn-ea"/>
                    <a:cs typeface="+mn-cs"/>
                  </a:rPr>
                  <a:t> 0.5kg</a:t>
                </a:r>
                <a:endParaRPr kumimoji="0" lang="en-GB" sz="2800"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16" name="TextBox 15"/>
            <p:cNvSpPr txBox="1"/>
            <p:nvPr/>
          </p:nvSpPr>
          <p:spPr>
            <a:xfrm>
              <a:off x="7803855" y="2302597"/>
              <a:ext cx="992914" cy="523220"/>
            </a:xfrm>
            <a:prstGeom prst="rect">
              <a:avLst/>
            </a:prstGeom>
            <a:noFill/>
          </p:spPr>
          <p:txBody>
            <a:bodyPr wrap="square" rtlCol="0">
              <a:spAutoFit/>
            </a:bodyPr>
            <a:lstStyle/>
            <a:p>
              <a:r>
                <a:rPr lang="en-GB" sz="1400" b="1" dirty="0"/>
                <a:t>Scaffold</a:t>
              </a:r>
            </a:p>
            <a:p>
              <a:r>
                <a:rPr lang="en-GB" sz="1400" b="1" dirty="0"/>
                <a:t>spanner</a:t>
              </a:r>
            </a:p>
          </p:txBody>
        </p:sp>
      </p:grpSp>
      <p:sp>
        <p:nvSpPr>
          <p:cNvPr id="3" name="Rectangle 2"/>
          <p:cNvSpPr/>
          <p:nvPr/>
        </p:nvSpPr>
        <p:spPr>
          <a:xfrm>
            <a:off x="7474088" y="2350935"/>
            <a:ext cx="1257038" cy="11089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p:cNvGrpSpPr/>
          <p:nvPr/>
        </p:nvGrpSpPr>
        <p:grpSpPr>
          <a:xfrm>
            <a:off x="7537378" y="2309370"/>
            <a:ext cx="1280932" cy="1069066"/>
            <a:chOff x="7509668" y="2309370"/>
            <a:chExt cx="1280932" cy="1069066"/>
          </a:xfrm>
        </p:grpSpPr>
        <p:grpSp>
          <p:nvGrpSpPr>
            <p:cNvPr id="6" name="Group 5"/>
            <p:cNvGrpSpPr/>
            <p:nvPr/>
          </p:nvGrpSpPr>
          <p:grpSpPr>
            <a:xfrm>
              <a:off x="7509668" y="2611428"/>
              <a:ext cx="1249363" cy="767008"/>
              <a:chOff x="7509668" y="2611428"/>
              <a:chExt cx="1249363" cy="767008"/>
            </a:xfrm>
          </p:grpSpPr>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9668" y="2611428"/>
                <a:ext cx="1249363"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969101" y="2855216"/>
                <a:ext cx="768504" cy="523220"/>
              </a:xfrm>
              <a:prstGeom prst="rect">
                <a:avLst/>
              </a:prstGeom>
              <a:noFill/>
            </p:spPr>
            <p:txBody>
              <a:bodyPr wrap="square" rtlCol="0">
                <a:spAutoFit/>
              </a:bodyPr>
              <a:lstStyle/>
              <a:p>
                <a:r>
                  <a:rPr lang="en-GB" sz="2800" b="1" dirty="0"/>
                  <a:t>?</a:t>
                </a:r>
              </a:p>
            </p:txBody>
          </p:sp>
        </p:grpSp>
        <p:sp>
          <p:nvSpPr>
            <p:cNvPr id="2" name="TextBox 1"/>
            <p:cNvSpPr txBox="1"/>
            <p:nvPr/>
          </p:nvSpPr>
          <p:spPr>
            <a:xfrm>
              <a:off x="7797686" y="2309370"/>
              <a:ext cx="992914" cy="523220"/>
            </a:xfrm>
            <a:prstGeom prst="rect">
              <a:avLst/>
            </a:prstGeom>
            <a:solidFill>
              <a:schemeClr val="bg1"/>
            </a:solidFill>
          </p:spPr>
          <p:txBody>
            <a:bodyPr wrap="square" rtlCol="0">
              <a:spAutoFit/>
            </a:bodyPr>
            <a:lstStyle/>
            <a:p>
              <a:r>
                <a:rPr lang="en-GB" sz="1400" b="1" dirty="0"/>
                <a:t>Scaffold</a:t>
              </a:r>
            </a:p>
            <a:p>
              <a:r>
                <a:rPr lang="en-GB" sz="1400" b="1" dirty="0"/>
                <a:t>spanner</a:t>
              </a:r>
            </a:p>
          </p:txBody>
        </p:sp>
      </p:grpSp>
    </p:spTree>
    <p:extLst>
      <p:ext uri="{BB962C8B-B14F-4D97-AF65-F5344CB8AC3E}">
        <p14:creationId xmlns:p14="http://schemas.microsoft.com/office/powerpoint/2010/main" val="295570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5.55556E-7 1.85185E-6 L -0.73472 0.01782 " pathEditMode="relative" rAng="0" ptsTypes="AA">
                                      <p:cBhvr>
                                        <p:cTn id="10" dur="2000" fill="hold"/>
                                        <p:tgtEl>
                                          <p:spTgt spid="8"/>
                                        </p:tgtEl>
                                        <p:attrNameLst>
                                          <p:attrName>ppt_x</p:attrName>
                                          <p:attrName>ppt_y</p:attrName>
                                        </p:attrNameLst>
                                      </p:cBhvr>
                                      <p:rCtr x="-36736" y="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714B616-9BA3-4B4B-A48A-E905A3BBA2D0}"/>
              </a:ext>
            </a:extLst>
          </p:cNvPr>
          <p:cNvPicPr>
            <a:picLocks noChangeAspect="1"/>
          </p:cNvPicPr>
          <p:nvPr/>
        </p:nvPicPr>
        <p:blipFill>
          <a:blip r:embed="rId3"/>
          <a:stretch>
            <a:fillRect/>
          </a:stretch>
        </p:blipFill>
        <p:spPr>
          <a:xfrm>
            <a:off x="377963" y="1511436"/>
            <a:ext cx="8453517" cy="4459730"/>
          </a:xfrm>
          <a:prstGeom prst="rect">
            <a:avLst/>
          </a:prstGeom>
        </p:spPr>
      </p:pic>
      <p:grpSp>
        <p:nvGrpSpPr>
          <p:cNvPr id="4" name="Group 3"/>
          <p:cNvGrpSpPr/>
          <p:nvPr/>
        </p:nvGrpSpPr>
        <p:grpSpPr>
          <a:xfrm>
            <a:off x="7503666" y="2221686"/>
            <a:ext cx="1336191" cy="1324518"/>
            <a:chOff x="6246366" y="2221686"/>
            <a:chExt cx="1336191" cy="1324518"/>
          </a:xfrm>
        </p:grpSpPr>
        <p:pic>
          <p:nvPicPr>
            <p:cNvPr id="11" name="Picture 3"/>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99429"/>
                      </a14:imgEffect>
                    </a14:imgLayer>
                  </a14:imgProps>
                </a:ext>
                <a:ext uri="{28A0092B-C50C-407E-A947-70E740481C1C}">
                  <a14:useLocalDpi xmlns:a14="http://schemas.microsoft.com/office/drawing/2010/main" val="0"/>
                </a:ext>
              </a:extLst>
            </a:blip>
            <a:srcRect/>
            <a:stretch>
              <a:fillRect/>
            </a:stretch>
          </p:blipFill>
          <p:spPr bwMode="auto">
            <a:xfrm>
              <a:off x="6308727" y="2221686"/>
              <a:ext cx="1273830" cy="1252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6246366" y="2838318"/>
              <a:ext cx="1167996" cy="707886"/>
            </a:xfrm>
            <a:prstGeom prst="rect">
              <a:avLst/>
            </a:prstGeom>
            <a:noFill/>
          </p:spPr>
          <p:txBody>
            <a:bodyPr wrap="square" rtlCol="0">
              <a:spAutoFit/>
            </a:bodyPr>
            <a:lstStyle/>
            <a:p>
              <a:pPr lvl="0" defTabSz="914400">
                <a:lnSpc>
                  <a:spcPts val="1200"/>
                </a:lnSpc>
                <a:defRPr/>
              </a:pPr>
              <a:r>
                <a:rPr lang="en-GB" sz="1400" dirty="0">
                  <a:solidFill>
                    <a:prstClr val="black"/>
                  </a:solidFill>
                </a:rPr>
                <a:t>24” </a:t>
              </a:r>
            </a:p>
            <a:p>
              <a:pPr lvl="0" defTabSz="914400">
                <a:lnSpc>
                  <a:spcPts val="1200"/>
                </a:lnSpc>
                <a:defRPr/>
              </a:pPr>
              <a:r>
                <a:rPr lang="en-GB" sz="1400" dirty="0" err="1">
                  <a:solidFill>
                    <a:prstClr val="black"/>
                  </a:solidFill>
                </a:rPr>
                <a:t>Stillson</a:t>
              </a:r>
              <a:r>
                <a:rPr lang="en-GB" sz="1400" dirty="0">
                  <a:solidFill>
                    <a:prstClr val="black"/>
                  </a:solidFill>
                </a:rPr>
                <a:t> </a:t>
              </a:r>
              <a:endParaRPr kumimoji="0" lang="en-GB"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ts val="1200"/>
                </a:lnSpc>
                <a:spcBef>
                  <a:spcPts val="0"/>
                </a:spcBef>
                <a:spcAft>
                  <a:spcPts val="0"/>
                </a:spcAft>
                <a:buClrTx/>
                <a:buSzTx/>
                <a:buFontTx/>
                <a:buNone/>
                <a:tabLst/>
                <a:defRPr/>
              </a:pPr>
              <a:r>
                <a:rPr lang="en-GB" sz="1400" dirty="0">
                  <a:solidFill>
                    <a:prstClr val="black"/>
                  </a:solidFill>
                  <a:latin typeface="Calibri"/>
                </a:rPr>
                <a:t>Pipe w</a:t>
              </a:r>
              <a:r>
                <a:rPr kumimoji="0" lang="en-GB" sz="1400" b="0" i="0" u="none" strike="noStrike" kern="1200" cap="none" spc="0" normalizeH="0" baseline="0" noProof="0" dirty="0" err="1">
                  <a:ln>
                    <a:noFill/>
                  </a:ln>
                  <a:solidFill>
                    <a:prstClr val="black"/>
                  </a:solidFill>
                  <a:effectLst/>
                  <a:uLnTx/>
                  <a:uFillTx/>
                  <a:latin typeface="Calibri"/>
                  <a:ea typeface="+mn-ea"/>
                  <a:cs typeface="+mn-cs"/>
                </a:rPr>
                <a:t>rench</a:t>
              </a:r>
              <a:endParaRPr kumimoji="0" lang="en-GB"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ts val="1200"/>
                </a:lnSpc>
                <a:spcBef>
                  <a:spcPts val="0"/>
                </a:spcBef>
                <a:spcAft>
                  <a:spcPts val="0"/>
                </a:spcAft>
                <a:buClrTx/>
                <a:buSzTx/>
                <a:buFontTx/>
                <a:buNone/>
                <a:tabLst/>
                <a:defRPr/>
              </a:pPr>
              <a:r>
                <a:rPr lang="en-GB" sz="1400" b="1" dirty="0">
                  <a:solidFill>
                    <a:srgbClr val="0070C0"/>
                  </a:solidFill>
                  <a:latin typeface="Calibri"/>
                </a:rPr>
                <a:t>2 Metres </a:t>
              </a:r>
              <a:r>
                <a:rPr lang="en-GB" sz="1400" b="1" dirty="0">
                  <a:solidFill>
                    <a:prstClr val="black"/>
                  </a:solidFill>
                  <a:latin typeface="Calibri"/>
                </a:rPr>
                <a:t>3kg</a:t>
              </a:r>
              <a:endParaRPr kumimoji="0" lang="en-GB" sz="1400" b="1" i="0" u="none" strike="noStrike" kern="1200" cap="none" spc="0" normalizeH="0" baseline="0" noProof="0" dirty="0">
                <a:ln>
                  <a:noFill/>
                </a:ln>
                <a:solidFill>
                  <a:prstClr val="black"/>
                </a:solidFill>
                <a:effectLst/>
                <a:uLnTx/>
                <a:uFillTx/>
                <a:latin typeface="Calibri"/>
              </a:endParaRPr>
            </a:p>
          </p:txBody>
        </p:sp>
      </p:grpSp>
      <p:sp>
        <p:nvSpPr>
          <p:cNvPr id="3" name="Rectangle 2"/>
          <p:cNvSpPr/>
          <p:nvPr/>
        </p:nvSpPr>
        <p:spPr>
          <a:xfrm>
            <a:off x="7468519" y="2262660"/>
            <a:ext cx="1267711" cy="12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8189472" y="5581650"/>
            <a:ext cx="642008"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itle 1"/>
          <p:cNvSpPr>
            <a:spLocks noGrp="1"/>
          </p:cNvSpPr>
          <p:nvPr>
            <p:ph type="title"/>
          </p:nvPr>
        </p:nvSpPr>
        <p:spPr>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2">
                    <a:lumMod val="75000"/>
                  </a:schemeClr>
                </a:solidFill>
                <a:latin typeface="+mj-lt"/>
                <a:ea typeface="+mj-ea"/>
                <a:cs typeface="+mj-cs"/>
              </a:defRPr>
            </a:lvl1pPr>
          </a:lstStyle>
          <a:p>
            <a:r>
              <a:rPr lang="en-GB" dirty="0"/>
              <a:t>Dropped objects</a:t>
            </a:r>
          </a:p>
        </p:txBody>
      </p:sp>
      <p:sp>
        <p:nvSpPr>
          <p:cNvPr id="17" name="Rectangle 16">
            <a:extLst>
              <a:ext uri="{FF2B5EF4-FFF2-40B4-BE49-F238E27FC236}">
                <a16:creationId xmlns:a16="http://schemas.microsoft.com/office/drawing/2014/main" id="{DB0D29BF-3484-46E5-9778-75151FD87497}"/>
              </a:ext>
            </a:extLst>
          </p:cNvPr>
          <p:cNvSpPr/>
          <p:nvPr/>
        </p:nvSpPr>
        <p:spPr>
          <a:xfrm>
            <a:off x="289368" y="808006"/>
            <a:ext cx="85421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prstClr val="black"/>
                </a:solidFill>
                <a:effectLst/>
                <a:uLnTx/>
                <a:uFillTx/>
                <a:cs typeface="Arial" panose="020B0604020202020204" pitchFamily="34" charset="0"/>
              </a:rPr>
              <a:t>From what height must objects fall to result in injury and medical treatment?</a:t>
            </a:r>
            <a:endParaRPr kumimoji="0" lang="en-GB" sz="1800" b="0" i="0" u="none" strike="noStrike" kern="0" cap="none" spc="0" normalizeH="0" baseline="0" noProof="0" dirty="0">
              <a:ln>
                <a:noFill/>
              </a:ln>
              <a:solidFill>
                <a:prstClr val="black"/>
              </a:solidFill>
              <a:effectLst/>
              <a:uLnTx/>
              <a:uFillTx/>
            </a:endParaRPr>
          </a:p>
          <a:p>
            <a:pPr lvl="0" algn="ctr" defTabSz="914400">
              <a:defRPr/>
            </a:pPr>
            <a:r>
              <a:rPr kumimoji="0" lang="en-GB" b="0" i="0" u="none" strike="noStrike" kern="0" cap="none" spc="0" normalizeH="0" baseline="0" noProof="0" dirty="0">
                <a:ln>
                  <a:noFill/>
                </a:ln>
                <a:solidFill>
                  <a:prstClr val="black"/>
                </a:solidFill>
                <a:effectLst/>
                <a:uLnTx/>
                <a:uFillTx/>
              </a:rPr>
              <a:t>When the objects appears, estimate </a:t>
            </a:r>
            <a:r>
              <a:rPr lang="en-GB" kern="0" dirty="0">
                <a:solidFill>
                  <a:prstClr val="black"/>
                </a:solidFill>
              </a:rPr>
              <a:t>their</a:t>
            </a:r>
            <a:r>
              <a:rPr kumimoji="0" lang="en-GB" b="0" i="0" u="none" strike="noStrike" kern="0" cap="none" spc="0" normalizeH="0" baseline="0" noProof="0" dirty="0">
                <a:ln>
                  <a:noFill/>
                </a:ln>
                <a:solidFill>
                  <a:prstClr val="black"/>
                </a:solidFill>
                <a:effectLst/>
                <a:uLnTx/>
                <a:uFillTx/>
              </a:rPr>
              <a:t> weight and discover what height they could drop from to cause medical treatment (the yellow area)</a:t>
            </a:r>
          </a:p>
        </p:txBody>
      </p:sp>
      <p:grpSp>
        <p:nvGrpSpPr>
          <p:cNvPr id="5" name="Group 4"/>
          <p:cNvGrpSpPr/>
          <p:nvPr/>
        </p:nvGrpSpPr>
        <p:grpSpPr>
          <a:xfrm>
            <a:off x="7517864" y="2159052"/>
            <a:ext cx="1335848" cy="1505710"/>
            <a:chOff x="7504009" y="2159052"/>
            <a:chExt cx="1335848" cy="1505710"/>
          </a:xfrm>
        </p:grpSpPr>
        <p:grpSp>
          <p:nvGrpSpPr>
            <p:cNvPr id="2" name="Group 1"/>
            <p:cNvGrpSpPr/>
            <p:nvPr/>
          </p:nvGrpSpPr>
          <p:grpSpPr>
            <a:xfrm>
              <a:off x="7504009" y="2159052"/>
              <a:ext cx="1269591" cy="1323923"/>
              <a:chOff x="5056084" y="2159052"/>
              <a:chExt cx="1269591" cy="1323923"/>
            </a:xfrm>
          </p:grpSpPr>
          <p:pic>
            <p:nvPicPr>
              <p:cNvPr id="8" name="Picture 3"/>
              <p:cNvPicPr>
                <a:picLocks noChangeAspect="1" noChangeArrowheads="1"/>
              </p:cNvPicPr>
              <p:nvPr/>
            </p:nvPicPr>
            <p:blipFill>
              <a:blip r:embed="rId6" cstate="print">
                <a:extLst>
                  <a:ext uri="{BEBA8EAE-BF5A-486C-A8C5-ECC9F3942E4B}">
                    <a14:imgProps xmlns:a14="http://schemas.microsoft.com/office/drawing/2010/main">
                      <a14:imgLayer r:embed="rId5">
                        <a14:imgEffect>
                          <a14:backgroundRemoval t="0" b="93714" l="0" r="98857"/>
                        </a14:imgEffect>
                      </a14:imgLayer>
                    </a14:imgProps>
                  </a:ext>
                  <a:ext uri="{28A0092B-C50C-407E-A947-70E740481C1C}">
                    <a14:useLocalDpi xmlns:a14="http://schemas.microsoft.com/office/drawing/2010/main" val="0"/>
                  </a:ext>
                </a:extLst>
              </a:blip>
              <a:srcRect/>
              <a:stretch>
                <a:fillRect/>
              </a:stretch>
            </p:blipFill>
            <p:spPr bwMode="auto">
              <a:xfrm>
                <a:off x="5115337" y="2159052"/>
                <a:ext cx="1210338" cy="1233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5056084" y="2766176"/>
                <a:ext cx="933383" cy="716799"/>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24” </a:t>
                </a:r>
                <a:r>
                  <a:rPr kumimoji="0" lang="en-GB" sz="1400" b="0" i="0" u="none" strike="noStrike" kern="1200" cap="none" spc="0" normalizeH="0" baseline="0" noProof="0" dirty="0" err="1">
                    <a:ln>
                      <a:noFill/>
                    </a:ln>
                    <a:solidFill>
                      <a:prstClr val="black"/>
                    </a:solidFill>
                    <a:effectLst/>
                    <a:uLnTx/>
                    <a:uFillTx/>
                    <a:latin typeface="Calibri"/>
                    <a:ea typeface="+mn-ea"/>
                    <a:cs typeface="+mn-cs"/>
                  </a:rPr>
                  <a:t>Stillson</a:t>
                </a:r>
                <a:r>
                  <a:rPr kumimoji="0" lang="en-GB" sz="1400" b="0" i="0" u="none" strike="noStrike" kern="1200" cap="none" spc="0" normalizeH="0" baseline="0" noProof="0" dirty="0">
                    <a:ln>
                      <a:noFill/>
                    </a:ln>
                    <a:solidFill>
                      <a:prstClr val="black"/>
                    </a:solidFill>
                    <a:effectLst/>
                    <a:uLnTx/>
                    <a:uFillTx/>
                    <a:latin typeface="Calibri"/>
                    <a:ea typeface="+mn-ea"/>
                    <a:cs typeface="+mn-cs"/>
                  </a:rPr>
                  <a:t> pipe wrench</a:t>
                </a:r>
              </a:p>
            </p:txBody>
          </p:sp>
        </p:grpSp>
        <p:sp>
          <p:nvSpPr>
            <p:cNvPr id="18" name="TextBox 17"/>
            <p:cNvSpPr txBox="1"/>
            <p:nvPr/>
          </p:nvSpPr>
          <p:spPr>
            <a:xfrm>
              <a:off x="8071353" y="3141542"/>
              <a:ext cx="768504" cy="523220"/>
            </a:xfrm>
            <a:prstGeom prst="rect">
              <a:avLst/>
            </a:prstGeom>
            <a:noFill/>
          </p:spPr>
          <p:txBody>
            <a:bodyPr wrap="square" rtlCol="0">
              <a:spAutoFit/>
            </a:bodyPr>
            <a:lstStyle/>
            <a:p>
              <a:r>
                <a:rPr lang="en-GB" sz="2800" b="1" dirty="0"/>
                <a:t>?</a:t>
              </a:r>
            </a:p>
          </p:txBody>
        </p:sp>
      </p:grpSp>
    </p:spTree>
    <p:extLst>
      <p:ext uri="{BB962C8B-B14F-4D97-AF65-F5344CB8AC3E}">
        <p14:creationId xmlns:p14="http://schemas.microsoft.com/office/powerpoint/2010/main" val="295570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61111E-6 2.22222E-6 L -0.58021 0.14583 " pathEditMode="relative" rAng="0" ptsTypes="AA">
                                      <p:cBhvr>
                                        <p:cTn id="10" dur="2000" fill="hold"/>
                                        <p:tgtEl>
                                          <p:spTgt spid="4"/>
                                        </p:tgtEl>
                                        <p:attrNameLst>
                                          <p:attrName>ppt_x</p:attrName>
                                          <p:attrName>ppt_y</p:attrName>
                                        </p:attrNameLst>
                                      </p:cBhvr>
                                      <p:rCtr x="-29010" y="729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714B616-9BA3-4B4B-A48A-E905A3BBA2D0}"/>
              </a:ext>
            </a:extLst>
          </p:cNvPr>
          <p:cNvPicPr>
            <a:picLocks noChangeAspect="1"/>
          </p:cNvPicPr>
          <p:nvPr/>
        </p:nvPicPr>
        <p:blipFill>
          <a:blip r:embed="rId2"/>
          <a:stretch>
            <a:fillRect/>
          </a:stretch>
        </p:blipFill>
        <p:spPr>
          <a:xfrm>
            <a:off x="377963" y="1511436"/>
            <a:ext cx="8453517" cy="4459730"/>
          </a:xfrm>
          <a:prstGeom prst="rect">
            <a:avLst/>
          </a:prstGeom>
        </p:spPr>
      </p:pic>
      <p:sp>
        <p:nvSpPr>
          <p:cNvPr id="3" name="Rectangle 2"/>
          <p:cNvSpPr/>
          <p:nvPr/>
        </p:nvSpPr>
        <p:spPr>
          <a:xfrm>
            <a:off x="5934994" y="2623816"/>
            <a:ext cx="1267711" cy="6007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p:cNvGrpSpPr/>
          <p:nvPr/>
        </p:nvGrpSpPr>
        <p:grpSpPr>
          <a:xfrm>
            <a:off x="7311689" y="2420049"/>
            <a:ext cx="1466589" cy="966114"/>
            <a:chOff x="5930564" y="2420049"/>
            <a:chExt cx="1466589" cy="966114"/>
          </a:xfrm>
        </p:grpSpPr>
        <p:pic>
          <p:nvPicPr>
            <p:cNvPr id="16" name="Picture 4"/>
            <p:cNvPicPr>
              <a:picLocks noChangeAspect="1"/>
            </p:cNvPicPr>
            <p:nvPr/>
          </p:nvPicPr>
          <p:blipFill>
            <a:blip r:embed="rId3">
              <a:extLst>
                <a:ext uri="{BEBA8EAE-BF5A-486C-A8C5-ECC9F3942E4B}">
                  <a14:imgProps xmlns:a14="http://schemas.microsoft.com/office/drawing/2010/main">
                    <a14:imgLayer r:embed="rId4">
                      <a14:imgEffect>
                        <a14:backgroundRemoval t="2143" b="100000" l="1250" r="97813"/>
                      </a14:imgEffect>
                    </a14:imgLayer>
                  </a14:imgProps>
                </a:ext>
              </a:extLst>
            </a:blip>
            <a:stretch>
              <a:fillRect/>
            </a:stretch>
          </p:blipFill>
          <p:spPr>
            <a:xfrm>
              <a:off x="6161221" y="2497333"/>
              <a:ext cx="926290" cy="808052"/>
            </a:xfrm>
            <a:prstGeom prst="rect">
              <a:avLst/>
            </a:prstGeom>
            <a:noFill/>
            <a:ln>
              <a:noFill/>
            </a:ln>
          </p:spPr>
        </p:pic>
        <p:sp>
          <p:nvSpPr>
            <p:cNvPr id="17" name="TextBox 16"/>
            <p:cNvSpPr txBox="1"/>
            <p:nvPr/>
          </p:nvSpPr>
          <p:spPr>
            <a:xfrm>
              <a:off x="5930564" y="3156999"/>
              <a:ext cx="1257519" cy="229164"/>
            </a:xfrm>
            <a:prstGeom prst="rect">
              <a:avLst/>
            </a:prstGeom>
            <a:noFill/>
          </p:spPr>
          <p:txBody>
            <a:bodyPr wrap="square" rtlCol="0">
              <a:spAutoFit/>
            </a:bodyPr>
            <a:lstStyle/>
            <a:p>
              <a:pPr marL="0" marR="0" lvl="0" indent="0" algn="ctr" defTabSz="914400" eaLnBrk="1" fontAlgn="auto" latinLnBrk="0" hangingPunct="1">
                <a:lnSpc>
                  <a:spcPts val="1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rPr>
                <a:t> </a:t>
              </a:r>
              <a:r>
                <a:rPr kumimoji="0" lang="en-GB" sz="1200" b="1" i="0" u="none" strike="noStrike" kern="0" cap="none" spc="0" normalizeH="0" baseline="0" noProof="0" dirty="0">
                  <a:ln>
                    <a:noFill/>
                  </a:ln>
                  <a:solidFill>
                    <a:srgbClr val="0070C0"/>
                  </a:solidFill>
                  <a:effectLst/>
                  <a:uLnTx/>
                  <a:uFillTx/>
                </a:rPr>
                <a:t>5 metres </a:t>
              </a:r>
              <a:r>
                <a:rPr kumimoji="0" lang="en-GB" sz="1200" b="0" i="0" u="none" strike="noStrike" kern="0" cap="none" spc="0" normalizeH="0" baseline="0" noProof="0" dirty="0">
                  <a:ln>
                    <a:noFill/>
                  </a:ln>
                  <a:solidFill>
                    <a:prstClr val="black"/>
                  </a:solidFill>
                  <a:effectLst/>
                  <a:uLnTx/>
                  <a:uFillTx/>
                </a:rPr>
                <a:t>1kg</a:t>
              </a:r>
              <a:endParaRPr kumimoji="0" lang="en-GB" sz="1200" b="1" i="0" u="none" strike="noStrike" kern="0" cap="none" spc="0" normalizeH="0" baseline="0" noProof="0" dirty="0">
                <a:ln>
                  <a:noFill/>
                </a:ln>
                <a:solidFill>
                  <a:srgbClr val="0070C0"/>
                </a:solidFill>
                <a:effectLst/>
                <a:uLnTx/>
                <a:uFillTx/>
              </a:endParaRPr>
            </a:p>
          </p:txBody>
        </p:sp>
        <p:sp>
          <p:nvSpPr>
            <p:cNvPr id="15" name="TextBox 14"/>
            <p:cNvSpPr txBox="1"/>
            <p:nvPr/>
          </p:nvSpPr>
          <p:spPr>
            <a:xfrm>
              <a:off x="6068344" y="2420049"/>
              <a:ext cx="1328809" cy="276999"/>
            </a:xfrm>
            <a:prstGeom prst="rect">
              <a:avLst/>
            </a:prstGeom>
            <a:noFill/>
          </p:spPr>
          <p:txBody>
            <a:bodyPr wrap="square" rtlCol="0">
              <a:spAutoFit/>
            </a:bodyPr>
            <a:lstStyle/>
            <a:p>
              <a:r>
                <a:rPr lang="en-GB" sz="1200" dirty="0"/>
                <a:t>Scaffold Clamp</a:t>
              </a:r>
            </a:p>
          </p:txBody>
        </p:sp>
      </p:grpSp>
      <p:sp>
        <p:nvSpPr>
          <p:cNvPr id="19" name="Rectangle 18"/>
          <p:cNvSpPr/>
          <p:nvPr/>
        </p:nvSpPr>
        <p:spPr>
          <a:xfrm>
            <a:off x="8189472" y="5581650"/>
            <a:ext cx="642008"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p:cNvSpPr>
            <a:spLocks noGrp="1"/>
          </p:cNvSpPr>
          <p:nvPr>
            <p:ph type="title"/>
          </p:nvPr>
        </p:nvSpPr>
        <p:spPr>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2">
                    <a:lumMod val="75000"/>
                  </a:schemeClr>
                </a:solidFill>
                <a:latin typeface="+mj-lt"/>
                <a:ea typeface="+mj-ea"/>
                <a:cs typeface="+mj-cs"/>
              </a:defRPr>
            </a:lvl1pPr>
          </a:lstStyle>
          <a:p>
            <a:r>
              <a:rPr lang="en-GB" dirty="0"/>
              <a:t>Dropped objects</a:t>
            </a:r>
          </a:p>
        </p:txBody>
      </p:sp>
      <p:sp>
        <p:nvSpPr>
          <p:cNvPr id="2" name="Rectangle 1"/>
          <p:cNvSpPr/>
          <p:nvPr/>
        </p:nvSpPr>
        <p:spPr>
          <a:xfrm>
            <a:off x="7425989" y="2314128"/>
            <a:ext cx="1343949" cy="1350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B0D29BF-3484-46E5-9778-75151FD87497}"/>
              </a:ext>
            </a:extLst>
          </p:cNvPr>
          <p:cNvSpPr/>
          <p:nvPr/>
        </p:nvSpPr>
        <p:spPr>
          <a:xfrm>
            <a:off x="289368" y="808006"/>
            <a:ext cx="85421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prstClr val="black"/>
                </a:solidFill>
                <a:effectLst/>
                <a:uLnTx/>
                <a:uFillTx/>
                <a:cs typeface="Arial" panose="020B0604020202020204" pitchFamily="34" charset="0"/>
              </a:rPr>
              <a:t>From what height must objects fall to result in injury and medical treatment?</a:t>
            </a:r>
            <a:endParaRPr kumimoji="0" lang="en-GB" sz="1800" b="0" i="0" u="none" strike="noStrike" kern="0" cap="none" spc="0" normalizeH="0" baseline="0" noProof="0" dirty="0">
              <a:ln>
                <a:noFill/>
              </a:ln>
              <a:solidFill>
                <a:prstClr val="black"/>
              </a:solidFill>
              <a:effectLst/>
              <a:uLnTx/>
              <a:uFillTx/>
            </a:endParaRPr>
          </a:p>
          <a:p>
            <a:pPr lvl="0" algn="ctr" defTabSz="914400">
              <a:defRPr/>
            </a:pPr>
            <a:r>
              <a:rPr kumimoji="0" lang="en-GB" b="0" i="0" u="none" strike="noStrike" kern="0" cap="none" spc="0" normalizeH="0" baseline="0" noProof="0" dirty="0">
                <a:ln>
                  <a:noFill/>
                </a:ln>
                <a:solidFill>
                  <a:prstClr val="black"/>
                </a:solidFill>
                <a:effectLst/>
                <a:uLnTx/>
                <a:uFillTx/>
              </a:rPr>
              <a:t>When the objects appears, estimate </a:t>
            </a:r>
            <a:r>
              <a:rPr lang="en-GB" kern="0" dirty="0">
                <a:solidFill>
                  <a:prstClr val="black"/>
                </a:solidFill>
              </a:rPr>
              <a:t>their</a:t>
            </a:r>
            <a:r>
              <a:rPr kumimoji="0" lang="en-GB" b="0" i="0" u="none" strike="noStrike" kern="0" cap="none" spc="0" normalizeH="0" baseline="0" noProof="0" dirty="0">
                <a:ln>
                  <a:noFill/>
                </a:ln>
                <a:solidFill>
                  <a:prstClr val="black"/>
                </a:solidFill>
                <a:effectLst/>
                <a:uLnTx/>
                <a:uFillTx/>
              </a:rPr>
              <a:t> weight and discover what height they could drop from to cause medical treatment (the yellow area)</a:t>
            </a:r>
          </a:p>
        </p:txBody>
      </p:sp>
      <p:grpSp>
        <p:nvGrpSpPr>
          <p:cNvPr id="9" name="Group 8"/>
          <p:cNvGrpSpPr/>
          <p:nvPr/>
        </p:nvGrpSpPr>
        <p:grpSpPr>
          <a:xfrm>
            <a:off x="7496010" y="2417984"/>
            <a:ext cx="1328809" cy="1175362"/>
            <a:chOff x="7496010" y="2417984"/>
            <a:chExt cx="1328809" cy="1175362"/>
          </a:xfrm>
        </p:grpSpPr>
        <p:grpSp>
          <p:nvGrpSpPr>
            <p:cNvPr id="5" name="Group 4"/>
            <p:cNvGrpSpPr/>
            <p:nvPr/>
          </p:nvGrpSpPr>
          <p:grpSpPr>
            <a:xfrm>
              <a:off x="7496010" y="2417984"/>
              <a:ext cx="1328809" cy="825135"/>
              <a:chOff x="7387507" y="2480262"/>
              <a:chExt cx="1328809" cy="825135"/>
            </a:xfrm>
          </p:grpSpPr>
          <p:pic>
            <p:nvPicPr>
              <p:cNvPr id="18" name="Picture 4"/>
              <p:cNvPicPr>
                <a:picLocks noChangeAspect="1"/>
              </p:cNvPicPr>
              <p:nvPr/>
            </p:nvPicPr>
            <p:blipFill>
              <a:blip r:embed="rId5"/>
              <a:stretch>
                <a:fillRect/>
              </a:stretch>
            </p:blipFill>
            <p:spPr>
              <a:xfrm>
                <a:off x="7560926" y="2660974"/>
                <a:ext cx="981974" cy="644423"/>
              </a:xfrm>
              <a:prstGeom prst="rect">
                <a:avLst/>
              </a:prstGeom>
              <a:noFill/>
              <a:ln>
                <a:noFill/>
              </a:ln>
            </p:spPr>
          </p:pic>
          <p:sp>
            <p:nvSpPr>
              <p:cNvPr id="4" name="TextBox 3"/>
              <p:cNvSpPr txBox="1"/>
              <p:nvPr/>
            </p:nvSpPr>
            <p:spPr>
              <a:xfrm>
                <a:off x="7387507" y="2480262"/>
                <a:ext cx="1328809" cy="307777"/>
              </a:xfrm>
              <a:prstGeom prst="rect">
                <a:avLst/>
              </a:prstGeom>
              <a:noFill/>
            </p:spPr>
            <p:txBody>
              <a:bodyPr wrap="square" rtlCol="0">
                <a:spAutoFit/>
              </a:bodyPr>
              <a:lstStyle/>
              <a:p>
                <a:r>
                  <a:rPr lang="en-GB" sz="1400" dirty="0"/>
                  <a:t>Scaffold Clamp</a:t>
                </a:r>
              </a:p>
            </p:txBody>
          </p:sp>
        </p:grpSp>
        <p:sp>
          <p:nvSpPr>
            <p:cNvPr id="8" name="TextBox 7"/>
            <p:cNvSpPr txBox="1"/>
            <p:nvPr/>
          </p:nvSpPr>
          <p:spPr>
            <a:xfrm>
              <a:off x="8063079" y="3117691"/>
              <a:ext cx="347968" cy="475655"/>
            </a:xfrm>
            <a:prstGeom prst="rect">
              <a:avLst/>
            </a:prstGeom>
            <a:noFill/>
          </p:spPr>
          <p:txBody>
            <a:bodyPr wrap="square" rtlCol="0">
              <a:spAutoFit/>
            </a:bodyPr>
            <a:lstStyle/>
            <a:p>
              <a:r>
                <a:rPr lang="en-GB" sz="2800" dirty="0"/>
                <a:t>?</a:t>
              </a:r>
            </a:p>
          </p:txBody>
        </p:sp>
      </p:grpSp>
    </p:spTree>
    <p:extLst>
      <p:ext uri="{BB962C8B-B14F-4D97-AF65-F5344CB8AC3E}">
        <p14:creationId xmlns:p14="http://schemas.microsoft.com/office/powerpoint/2010/main" val="295570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1.11111E-6 1.85185E-6 L -0.70833 0.06944 " pathEditMode="relative" rAng="0" ptsTypes="AA">
                                      <p:cBhvr>
                                        <p:cTn id="10" dur="2000" fill="hold"/>
                                        <p:tgtEl>
                                          <p:spTgt spid="7"/>
                                        </p:tgtEl>
                                        <p:attrNameLst>
                                          <p:attrName>ppt_x</p:attrName>
                                          <p:attrName>ppt_y</p:attrName>
                                        </p:attrNameLst>
                                      </p:cBhvr>
                                      <p:rCtr x="-35417" y="34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714B616-9BA3-4B4B-A48A-E905A3BBA2D0}"/>
              </a:ext>
            </a:extLst>
          </p:cNvPr>
          <p:cNvPicPr>
            <a:picLocks noChangeAspect="1"/>
          </p:cNvPicPr>
          <p:nvPr/>
        </p:nvPicPr>
        <p:blipFill>
          <a:blip r:embed="rId2"/>
          <a:stretch>
            <a:fillRect/>
          </a:stretch>
        </p:blipFill>
        <p:spPr>
          <a:xfrm>
            <a:off x="377963" y="1511436"/>
            <a:ext cx="8453517" cy="4459730"/>
          </a:xfrm>
          <a:prstGeom prst="rect">
            <a:avLst/>
          </a:prstGeom>
        </p:spPr>
      </p:pic>
      <p:sp>
        <p:nvSpPr>
          <p:cNvPr id="14" name="Rectangle 13"/>
          <p:cNvSpPr/>
          <p:nvPr/>
        </p:nvSpPr>
        <p:spPr>
          <a:xfrm>
            <a:off x="8189472" y="5581650"/>
            <a:ext cx="642008"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itle 1"/>
          <p:cNvSpPr>
            <a:spLocks noGrp="1"/>
          </p:cNvSpPr>
          <p:nvPr>
            <p:ph type="title"/>
          </p:nvPr>
        </p:nvSpPr>
        <p:spPr>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2">
                    <a:lumMod val="75000"/>
                  </a:schemeClr>
                </a:solidFill>
                <a:latin typeface="+mj-lt"/>
                <a:ea typeface="+mj-ea"/>
                <a:cs typeface="+mj-cs"/>
              </a:defRPr>
            </a:lvl1pPr>
          </a:lstStyle>
          <a:p>
            <a:r>
              <a:rPr lang="en-GB" dirty="0"/>
              <a:t>Dropped objects</a:t>
            </a:r>
          </a:p>
        </p:txBody>
      </p:sp>
      <p:grpSp>
        <p:nvGrpSpPr>
          <p:cNvPr id="19" name="Group 18"/>
          <p:cNvGrpSpPr/>
          <p:nvPr/>
        </p:nvGrpSpPr>
        <p:grpSpPr>
          <a:xfrm>
            <a:off x="7508586" y="2497515"/>
            <a:ext cx="1245808" cy="1099507"/>
            <a:chOff x="-1795558" y="2694467"/>
            <a:chExt cx="862231" cy="852343"/>
          </a:xfrm>
        </p:grpSpPr>
        <p:pic>
          <p:nvPicPr>
            <p:cNvPr id="20"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714" b="99429" l="36842" r="81579"/>
                      </a14:imgEffect>
                    </a14:imgLayer>
                  </a14:imgProps>
                </a:ext>
                <a:ext uri="{28A0092B-C50C-407E-A947-70E740481C1C}">
                  <a14:useLocalDpi xmlns:a14="http://schemas.microsoft.com/office/drawing/2010/main" val="0"/>
                </a:ext>
              </a:extLst>
            </a:blip>
            <a:srcRect l="32274" r="12468"/>
            <a:stretch/>
          </p:blipFill>
          <p:spPr bwMode="auto">
            <a:xfrm rot="5400000">
              <a:off x="-1608277" y="2557341"/>
              <a:ext cx="338700" cy="61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Box 20"/>
            <p:cNvSpPr txBox="1"/>
            <p:nvPr/>
          </p:nvSpPr>
          <p:spPr>
            <a:xfrm>
              <a:off x="-1795558" y="2807182"/>
              <a:ext cx="862231" cy="7396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1” tubular valve cheater bar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a:ea typeface="+mn-ea"/>
                  <a:cs typeface="+mn-cs"/>
                </a:rPr>
                <a:t>1 Metre </a:t>
              </a:r>
              <a:r>
                <a:rPr kumimoji="0" lang="en-GB" sz="1400" b="1" i="0" u="none" strike="noStrike" kern="1200" cap="none" spc="0" normalizeH="0" baseline="0" noProof="0" dirty="0">
                  <a:ln>
                    <a:noFill/>
                  </a:ln>
                  <a:solidFill>
                    <a:prstClr val="black"/>
                  </a:solidFill>
                  <a:effectLst/>
                  <a:uLnTx/>
                  <a:uFillTx/>
                  <a:latin typeface="Calibri"/>
                  <a:ea typeface="+mn-ea"/>
                  <a:cs typeface="+mn-cs"/>
                </a:rPr>
                <a:t>7.6kg</a:t>
              </a:r>
            </a:p>
          </p:txBody>
        </p:sp>
      </p:grpSp>
      <p:sp>
        <p:nvSpPr>
          <p:cNvPr id="3" name="Rectangle 2"/>
          <p:cNvSpPr/>
          <p:nvPr/>
        </p:nvSpPr>
        <p:spPr>
          <a:xfrm>
            <a:off x="7463353" y="2497514"/>
            <a:ext cx="1267711" cy="1170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DB0D29BF-3484-46E5-9778-75151FD87497}"/>
              </a:ext>
            </a:extLst>
          </p:cNvPr>
          <p:cNvSpPr/>
          <p:nvPr/>
        </p:nvSpPr>
        <p:spPr>
          <a:xfrm>
            <a:off x="289368" y="808006"/>
            <a:ext cx="85421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prstClr val="black"/>
                </a:solidFill>
                <a:effectLst/>
                <a:uLnTx/>
                <a:uFillTx/>
                <a:cs typeface="Arial" panose="020B0604020202020204" pitchFamily="34" charset="0"/>
              </a:rPr>
              <a:t>From what height must objects fall to result in injury and medical treatment?</a:t>
            </a:r>
            <a:endParaRPr kumimoji="0" lang="en-GB" sz="1800" b="0" i="0" u="none" strike="noStrike" kern="0" cap="none" spc="0" normalizeH="0" baseline="0" noProof="0" dirty="0">
              <a:ln>
                <a:noFill/>
              </a:ln>
              <a:solidFill>
                <a:prstClr val="black"/>
              </a:solidFill>
              <a:effectLst/>
              <a:uLnTx/>
              <a:uFillTx/>
            </a:endParaRPr>
          </a:p>
          <a:p>
            <a:pPr lvl="0" algn="ctr" defTabSz="914400">
              <a:defRPr/>
            </a:pPr>
            <a:r>
              <a:rPr kumimoji="0" lang="en-GB" b="0" i="0" u="none" strike="noStrike" kern="0" cap="none" spc="0" normalizeH="0" baseline="0" noProof="0" dirty="0">
                <a:ln>
                  <a:noFill/>
                </a:ln>
                <a:solidFill>
                  <a:prstClr val="black"/>
                </a:solidFill>
                <a:effectLst/>
                <a:uLnTx/>
                <a:uFillTx/>
              </a:rPr>
              <a:t>When the objects appears, estimate </a:t>
            </a:r>
            <a:r>
              <a:rPr lang="en-GB" kern="0" dirty="0">
                <a:solidFill>
                  <a:prstClr val="black"/>
                </a:solidFill>
              </a:rPr>
              <a:t>their</a:t>
            </a:r>
            <a:r>
              <a:rPr kumimoji="0" lang="en-GB" b="0" i="0" u="none" strike="noStrike" kern="0" cap="none" spc="0" normalizeH="0" baseline="0" noProof="0" dirty="0">
                <a:ln>
                  <a:noFill/>
                </a:ln>
                <a:solidFill>
                  <a:prstClr val="black"/>
                </a:solidFill>
                <a:effectLst/>
                <a:uLnTx/>
                <a:uFillTx/>
              </a:rPr>
              <a:t> weight and discover what height they could drop from to cause medical treatment (the yellow area)</a:t>
            </a:r>
          </a:p>
        </p:txBody>
      </p:sp>
      <p:grpSp>
        <p:nvGrpSpPr>
          <p:cNvPr id="2" name="Group 1"/>
          <p:cNvGrpSpPr/>
          <p:nvPr/>
        </p:nvGrpSpPr>
        <p:grpSpPr>
          <a:xfrm>
            <a:off x="7524776" y="2405942"/>
            <a:ext cx="1245808" cy="1129348"/>
            <a:chOff x="7524776" y="2405942"/>
            <a:chExt cx="1245808" cy="1129348"/>
          </a:xfrm>
        </p:grpSpPr>
        <p:grpSp>
          <p:nvGrpSpPr>
            <p:cNvPr id="22" name="Group 21"/>
            <p:cNvGrpSpPr/>
            <p:nvPr/>
          </p:nvGrpSpPr>
          <p:grpSpPr>
            <a:xfrm>
              <a:off x="7524776" y="2405942"/>
              <a:ext cx="1245808" cy="884065"/>
              <a:chOff x="-1795558" y="2694467"/>
              <a:chExt cx="862231" cy="685331"/>
            </a:xfrm>
          </p:grpSpPr>
          <p:pic>
            <p:nvPicPr>
              <p:cNvPr id="23"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714" b="99429" l="36842" r="81579"/>
                        </a14:imgEffect>
                      </a14:imgLayer>
                    </a14:imgProps>
                  </a:ext>
                  <a:ext uri="{28A0092B-C50C-407E-A947-70E740481C1C}">
                    <a14:useLocalDpi xmlns:a14="http://schemas.microsoft.com/office/drawing/2010/main" val="0"/>
                  </a:ext>
                </a:extLst>
              </a:blip>
              <a:srcRect l="32274" r="12468"/>
              <a:stretch/>
            </p:blipFill>
            <p:spPr bwMode="auto">
              <a:xfrm rot="5400000">
                <a:off x="-1608277" y="2557341"/>
                <a:ext cx="338700" cy="61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1795558" y="2807182"/>
                <a:ext cx="862231" cy="5726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1” tubular valve cheater bar </a:t>
                </a:r>
              </a:p>
            </p:txBody>
          </p:sp>
        </p:grpSp>
        <p:sp>
          <p:nvSpPr>
            <p:cNvPr id="26" name="TextBox 25"/>
            <p:cNvSpPr txBox="1"/>
            <p:nvPr/>
          </p:nvSpPr>
          <p:spPr>
            <a:xfrm>
              <a:off x="7917939" y="3059635"/>
              <a:ext cx="347968" cy="475655"/>
            </a:xfrm>
            <a:prstGeom prst="rect">
              <a:avLst/>
            </a:prstGeom>
            <a:noFill/>
          </p:spPr>
          <p:txBody>
            <a:bodyPr wrap="square" rtlCol="0">
              <a:spAutoFit/>
            </a:bodyPr>
            <a:lstStyle/>
            <a:p>
              <a:r>
                <a:rPr lang="en-GB" sz="2800" dirty="0"/>
                <a:t>?</a:t>
              </a:r>
            </a:p>
          </p:txBody>
        </p:sp>
      </p:grpSp>
    </p:spTree>
    <p:extLst>
      <p:ext uri="{BB962C8B-B14F-4D97-AF65-F5344CB8AC3E}">
        <p14:creationId xmlns:p14="http://schemas.microsoft.com/office/powerpoint/2010/main" val="295570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88889E-6 -2.96296E-6 L -0.24063 0.23889 " pathEditMode="relative" rAng="0" ptsTypes="AA">
                                      <p:cBhvr>
                                        <p:cTn id="10" dur="2000" fill="hold"/>
                                        <p:tgtEl>
                                          <p:spTgt spid="19"/>
                                        </p:tgtEl>
                                        <p:attrNameLst>
                                          <p:attrName>ppt_x</p:attrName>
                                          <p:attrName>ppt_y</p:attrName>
                                        </p:attrNameLst>
                                      </p:cBhvr>
                                      <p:rCtr x="-12031" y="1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714B616-9BA3-4B4B-A48A-E905A3BBA2D0}"/>
              </a:ext>
            </a:extLst>
          </p:cNvPr>
          <p:cNvPicPr>
            <a:picLocks noChangeAspect="1"/>
          </p:cNvPicPr>
          <p:nvPr/>
        </p:nvPicPr>
        <p:blipFill>
          <a:blip r:embed="rId2"/>
          <a:stretch>
            <a:fillRect/>
          </a:stretch>
        </p:blipFill>
        <p:spPr>
          <a:xfrm>
            <a:off x="377963" y="1511436"/>
            <a:ext cx="8453517" cy="4459730"/>
          </a:xfrm>
          <a:prstGeom prst="rect">
            <a:avLst/>
          </a:prstGeom>
        </p:spPr>
      </p:pic>
      <p:sp>
        <p:nvSpPr>
          <p:cNvPr id="14" name="Rectangle 13"/>
          <p:cNvSpPr/>
          <p:nvPr/>
        </p:nvSpPr>
        <p:spPr>
          <a:xfrm>
            <a:off x="8189472" y="5581650"/>
            <a:ext cx="642008"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itle 1"/>
          <p:cNvSpPr>
            <a:spLocks noGrp="1"/>
          </p:cNvSpPr>
          <p:nvPr>
            <p:ph type="title"/>
          </p:nvPr>
        </p:nvSpPr>
        <p:spPr>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2">
                    <a:lumMod val="75000"/>
                  </a:schemeClr>
                </a:solidFill>
                <a:latin typeface="+mj-lt"/>
                <a:ea typeface="+mj-ea"/>
                <a:cs typeface="+mj-cs"/>
              </a:defRPr>
            </a:lvl1pPr>
          </a:lstStyle>
          <a:p>
            <a:r>
              <a:rPr lang="en-GB" dirty="0"/>
              <a:t>Dropped objects</a:t>
            </a:r>
          </a:p>
        </p:txBody>
      </p:sp>
      <p:grpSp>
        <p:nvGrpSpPr>
          <p:cNvPr id="24" name="Group 23"/>
          <p:cNvGrpSpPr/>
          <p:nvPr/>
        </p:nvGrpSpPr>
        <p:grpSpPr>
          <a:xfrm>
            <a:off x="7719273" y="2502793"/>
            <a:ext cx="938514" cy="1102729"/>
            <a:chOff x="8453752" y="5786425"/>
            <a:chExt cx="938514" cy="1102729"/>
          </a:xfrm>
        </p:grpSpPr>
        <p:pic>
          <p:nvPicPr>
            <p:cNvPr id="25" name="Picture 12"/>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8603828" y="5786425"/>
              <a:ext cx="540172" cy="419426"/>
            </a:xfrm>
            <a:prstGeom prst="rect">
              <a:avLst/>
            </a:prstGeom>
            <a:noFill/>
            <a:ln>
              <a:noFill/>
            </a:ln>
          </p:spPr>
        </p:pic>
        <p:sp>
          <p:nvSpPr>
            <p:cNvPr id="26" name="TextBox 25"/>
            <p:cNvSpPr txBox="1"/>
            <p:nvPr/>
          </p:nvSpPr>
          <p:spPr>
            <a:xfrm>
              <a:off x="8453752" y="6011991"/>
              <a:ext cx="938514" cy="8771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1.5”nut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rgbClr val="0070C0"/>
                  </a:solidFill>
                  <a:latin typeface="Calibri"/>
                </a:rPr>
                <a:t>10metres </a:t>
              </a:r>
              <a:r>
                <a:rPr lang="en-GB" sz="1400" b="1" dirty="0">
                  <a:solidFill>
                    <a:prstClr val="black"/>
                  </a:solidFill>
                  <a:latin typeface="Calibri"/>
                </a:rPr>
                <a:t>0.5kg</a:t>
              </a:r>
              <a:endParaRPr kumimoji="0" lang="en-GB" sz="1400" b="1" i="0" u="none" strike="noStrike" kern="1200" cap="none" spc="0" normalizeH="0" baseline="0" noProof="0" dirty="0">
                <a:ln>
                  <a:noFill/>
                </a:ln>
                <a:solidFill>
                  <a:prstClr val="black"/>
                </a:solidFill>
                <a:effectLst/>
                <a:uLnTx/>
                <a:uFillTx/>
                <a:latin typeface="Calibri"/>
              </a:endParaRPr>
            </a:p>
          </p:txBody>
        </p:sp>
      </p:grpSp>
      <p:sp>
        <p:nvSpPr>
          <p:cNvPr id="3" name="Rectangle 2"/>
          <p:cNvSpPr/>
          <p:nvPr/>
        </p:nvSpPr>
        <p:spPr>
          <a:xfrm>
            <a:off x="7487999" y="2362407"/>
            <a:ext cx="1267711" cy="1170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DB0D29BF-3484-46E5-9778-75151FD87497}"/>
              </a:ext>
            </a:extLst>
          </p:cNvPr>
          <p:cNvSpPr/>
          <p:nvPr/>
        </p:nvSpPr>
        <p:spPr>
          <a:xfrm>
            <a:off x="289368" y="808006"/>
            <a:ext cx="85421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prstClr val="black"/>
                </a:solidFill>
                <a:effectLst/>
                <a:uLnTx/>
                <a:uFillTx/>
                <a:cs typeface="Arial" panose="020B0604020202020204" pitchFamily="34" charset="0"/>
              </a:rPr>
              <a:t>From what height must objects fall to result in injury and medical treatment?</a:t>
            </a:r>
            <a:endParaRPr kumimoji="0" lang="en-GB" sz="1800" b="0" i="0" u="none" strike="noStrike" kern="0" cap="none" spc="0" normalizeH="0" baseline="0" noProof="0" dirty="0">
              <a:ln>
                <a:noFill/>
              </a:ln>
              <a:solidFill>
                <a:prstClr val="black"/>
              </a:solidFill>
              <a:effectLst/>
              <a:uLnTx/>
              <a:uFillTx/>
            </a:endParaRPr>
          </a:p>
          <a:p>
            <a:pPr lvl="0" algn="ctr" defTabSz="914400">
              <a:defRPr/>
            </a:pPr>
            <a:r>
              <a:rPr kumimoji="0" lang="en-GB" b="0" i="0" u="none" strike="noStrike" kern="0" cap="none" spc="0" normalizeH="0" baseline="0" noProof="0" dirty="0">
                <a:ln>
                  <a:noFill/>
                </a:ln>
                <a:solidFill>
                  <a:prstClr val="black"/>
                </a:solidFill>
                <a:effectLst/>
                <a:uLnTx/>
                <a:uFillTx/>
              </a:rPr>
              <a:t>When the objects appears, estimate </a:t>
            </a:r>
            <a:r>
              <a:rPr lang="en-GB" kern="0" dirty="0">
                <a:solidFill>
                  <a:prstClr val="black"/>
                </a:solidFill>
              </a:rPr>
              <a:t>their</a:t>
            </a:r>
            <a:r>
              <a:rPr kumimoji="0" lang="en-GB" b="0" i="0" u="none" strike="noStrike" kern="0" cap="none" spc="0" normalizeH="0" baseline="0" noProof="0" dirty="0">
                <a:ln>
                  <a:noFill/>
                </a:ln>
                <a:solidFill>
                  <a:prstClr val="black"/>
                </a:solidFill>
                <a:effectLst/>
                <a:uLnTx/>
                <a:uFillTx/>
              </a:rPr>
              <a:t> weight and discover what height they could drop from to cause medical treatment (the yellow area)</a:t>
            </a:r>
          </a:p>
        </p:txBody>
      </p:sp>
      <p:grpSp>
        <p:nvGrpSpPr>
          <p:cNvPr id="4" name="Group 3"/>
          <p:cNvGrpSpPr/>
          <p:nvPr/>
        </p:nvGrpSpPr>
        <p:grpSpPr>
          <a:xfrm>
            <a:off x="7646999" y="2356089"/>
            <a:ext cx="934588" cy="1135659"/>
            <a:chOff x="7646999" y="2356089"/>
            <a:chExt cx="934588" cy="1135659"/>
          </a:xfrm>
        </p:grpSpPr>
        <p:grpSp>
          <p:nvGrpSpPr>
            <p:cNvPr id="17" name="Group 16"/>
            <p:cNvGrpSpPr/>
            <p:nvPr/>
          </p:nvGrpSpPr>
          <p:grpSpPr>
            <a:xfrm>
              <a:off x="7646999" y="2356089"/>
              <a:ext cx="934588" cy="815990"/>
              <a:chOff x="8644875" y="5667576"/>
              <a:chExt cx="934588" cy="815990"/>
            </a:xfrm>
          </p:grpSpPr>
          <p:sp>
            <p:nvSpPr>
              <p:cNvPr id="18" name="Rectangle 17"/>
              <p:cNvSpPr/>
              <p:nvPr/>
            </p:nvSpPr>
            <p:spPr>
              <a:xfrm>
                <a:off x="8644875" y="5667576"/>
                <a:ext cx="934588" cy="7592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9" name="Group 18"/>
              <p:cNvGrpSpPr/>
              <p:nvPr/>
            </p:nvGrpSpPr>
            <p:grpSpPr>
              <a:xfrm>
                <a:off x="8687411" y="5811724"/>
                <a:ext cx="756592" cy="671842"/>
                <a:chOff x="8453752" y="5786425"/>
                <a:chExt cx="756592" cy="671842"/>
              </a:xfrm>
            </p:grpSpPr>
            <p:pic>
              <p:nvPicPr>
                <p:cNvPr id="20" name="Picture 12"/>
                <p:cNvPicPr>
                  <a:picLocks noChangeAspect="1"/>
                </p:cNvPicPr>
                <p:nvPr/>
              </p:nvPicPr>
              <p:blipFill>
                <a:blip r:embed="rId5"/>
                <a:stretch>
                  <a:fillRect/>
                </a:stretch>
              </p:blipFill>
              <p:spPr>
                <a:xfrm>
                  <a:off x="8603828" y="5786425"/>
                  <a:ext cx="540172" cy="419426"/>
                </a:xfrm>
                <a:prstGeom prst="rect">
                  <a:avLst/>
                </a:prstGeom>
                <a:noFill/>
                <a:ln>
                  <a:noFill/>
                </a:ln>
              </p:spPr>
            </p:pic>
            <p:sp>
              <p:nvSpPr>
                <p:cNvPr id="21" name="TextBox 20"/>
                <p:cNvSpPr txBox="1"/>
                <p:nvPr/>
              </p:nvSpPr>
              <p:spPr>
                <a:xfrm>
                  <a:off x="8453752" y="6011991"/>
                  <a:ext cx="756592"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1.5”nut</a:t>
                  </a:r>
                </a:p>
              </p:txBody>
            </p:sp>
          </p:grpSp>
        </p:grpSp>
        <p:sp>
          <p:nvSpPr>
            <p:cNvPr id="28" name="TextBox 27"/>
            <p:cNvSpPr txBox="1"/>
            <p:nvPr/>
          </p:nvSpPr>
          <p:spPr>
            <a:xfrm>
              <a:off x="7903425" y="3016093"/>
              <a:ext cx="347968" cy="475655"/>
            </a:xfrm>
            <a:prstGeom prst="rect">
              <a:avLst/>
            </a:prstGeom>
            <a:noFill/>
          </p:spPr>
          <p:txBody>
            <a:bodyPr wrap="square" rtlCol="0">
              <a:spAutoFit/>
            </a:bodyPr>
            <a:lstStyle/>
            <a:p>
              <a:r>
                <a:rPr lang="en-GB" sz="2800" dirty="0"/>
                <a:t>?</a:t>
              </a:r>
            </a:p>
          </p:txBody>
        </p:sp>
      </p:grpSp>
    </p:spTree>
    <p:extLst>
      <p:ext uri="{BB962C8B-B14F-4D97-AF65-F5344CB8AC3E}">
        <p14:creationId xmlns:p14="http://schemas.microsoft.com/office/powerpoint/2010/main" val="295570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88889E-6 -3.7037E-7 L -0.74167 0.04722 " pathEditMode="relative" rAng="0" ptsTypes="AA">
                                      <p:cBhvr>
                                        <p:cTn id="10" dur="2000" fill="hold"/>
                                        <p:tgtEl>
                                          <p:spTgt spid="24"/>
                                        </p:tgtEl>
                                        <p:attrNameLst>
                                          <p:attrName>ppt_x</p:attrName>
                                          <p:attrName>ppt_y</p:attrName>
                                        </p:attrNameLst>
                                      </p:cBhvr>
                                      <p:rCtr x="-37083" y="2361"/>
                                    </p:animMotion>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714B616-9BA3-4B4B-A48A-E905A3BBA2D0}"/>
              </a:ext>
            </a:extLst>
          </p:cNvPr>
          <p:cNvPicPr>
            <a:picLocks noChangeAspect="1"/>
          </p:cNvPicPr>
          <p:nvPr/>
        </p:nvPicPr>
        <p:blipFill>
          <a:blip r:embed="rId2"/>
          <a:stretch>
            <a:fillRect/>
          </a:stretch>
        </p:blipFill>
        <p:spPr>
          <a:xfrm>
            <a:off x="371421" y="1505215"/>
            <a:ext cx="8453517" cy="4459730"/>
          </a:xfrm>
          <a:prstGeom prst="rect">
            <a:avLst/>
          </a:prstGeom>
        </p:spPr>
      </p:pic>
      <p:sp>
        <p:nvSpPr>
          <p:cNvPr id="14" name="Rectangle 13"/>
          <p:cNvSpPr/>
          <p:nvPr/>
        </p:nvSpPr>
        <p:spPr>
          <a:xfrm>
            <a:off x="8189472" y="5581650"/>
            <a:ext cx="642008"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itle 1"/>
          <p:cNvSpPr>
            <a:spLocks noGrp="1"/>
          </p:cNvSpPr>
          <p:nvPr>
            <p:ph type="title"/>
          </p:nvPr>
        </p:nvSpPr>
        <p:spPr>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2">
                    <a:lumMod val="75000"/>
                  </a:schemeClr>
                </a:solidFill>
                <a:latin typeface="+mj-lt"/>
                <a:ea typeface="+mj-ea"/>
                <a:cs typeface="+mj-cs"/>
              </a:defRPr>
            </a:lvl1pPr>
          </a:lstStyle>
          <a:p>
            <a:r>
              <a:rPr lang="en-GB" dirty="0"/>
              <a:t>Dropped objects</a:t>
            </a:r>
          </a:p>
        </p:txBody>
      </p:sp>
      <p:sp>
        <p:nvSpPr>
          <p:cNvPr id="33" name="Rectangle 32">
            <a:extLst>
              <a:ext uri="{FF2B5EF4-FFF2-40B4-BE49-F238E27FC236}">
                <a16:creationId xmlns:a16="http://schemas.microsoft.com/office/drawing/2014/main" id="{DB0D29BF-3484-46E5-9778-75151FD87497}"/>
              </a:ext>
            </a:extLst>
          </p:cNvPr>
          <p:cNvSpPr/>
          <p:nvPr/>
        </p:nvSpPr>
        <p:spPr>
          <a:xfrm>
            <a:off x="289368" y="808006"/>
            <a:ext cx="85421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prstClr val="black"/>
                </a:solidFill>
                <a:effectLst/>
                <a:uLnTx/>
                <a:uFillTx/>
                <a:cs typeface="Arial" panose="020B0604020202020204" pitchFamily="34" charset="0"/>
              </a:rPr>
              <a:t>From what height must objects fall to result in injury and medical treatment?</a:t>
            </a:r>
            <a:endParaRPr kumimoji="0" lang="en-GB" sz="1800" b="0" i="0" u="none" strike="noStrike" kern="0" cap="none" spc="0" normalizeH="0" baseline="0" noProof="0" dirty="0">
              <a:ln>
                <a:noFill/>
              </a:ln>
              <a:solidFill>
                <a:prstClr val="black"/>
              </a:solidFill>
              <a:effectLst/>
              <a:uLnTx/>
              <a:uFillTx/>
            </a:endParaRPr>
          </a:p>
          <a:p>
            <a:pPr lvl="0" algn="ctr" defTabSz="914400">
              <a:defRPr/>
            </a:pPr>
            <a:r>
              <a:rPr kumimoji="0" lang="en-GB" b="0" i="0" u="none" strike="noStrike" kern="0" cap="none" spc="0" normalizeH="0" baseline="0" noProof="0" dirty="0">
                <a:ln>
                  <a:noFill/>
                </a:ln>
                <a:solidFill>
                  <a:prstClr val="black"/>
                </a:solidFill>
                <a:effectLst/>
                <a:uLnTx/>
                <a:uFillTx/>
              </a:rPr>
              <a:t>When the objects appears, estimate </a:t>
            </a:r>
            <a:r>
              <a:rPr lang="en-GB" kern="0" dirty="0">
                <a:solidFill>
                  <a:prstClr val="black"/>
                </a:solidFill>
              </a:rPr>
              <a:t>their</a:t>
            </a:r>
            <a:r>
              <a:rPr kumimoji="0" lang="en-GB" b="0" i="0" u="none" strike="noStrike" kern="0" cap="none" spc="0" normalizeH="0" baseline="0" noProof="0" dirty="0">
                <a:ln>
                  <a:noFill/>
                </a:ln>
                <a:solidFill>
                  <a:prstClr val="black"/>
                </a:solidFill>
                <a:effectLst/>
                <a:uLnTx/>
                <a:uFillTx/>
              </a:rPr>
              <a:t> weight and discover what height they could drop from to cause medical treatment (the yellow area)</a:t>
            </a:r>
          </a:p>
        </p:txBody>
      </p:sp>
      <p:grpSp>
        <p:nvGrpSpPr>
          <p:cNvPr id="7" name="Group 6"/>
          <p:cNvGrpSpPr/>
          <p:nvPr/>
        </p:nvGrpSpPr>
        <p:grpSpPr>
          <a:xfrm>
            <a:off x="7509164" y="2560382"/>
            <a:ext cx="1322316" cy="1332817"/>
            <a:chOff x="7509164" y="2560382"/>
            <a:chExt cx="1322316" cy="1332817"/>
          </a:xfrm>
        </p:grpSpPr>
        <p:sp>
          <p:nvSpPr>
            <p:cNvPr id="15" name="TextBox 14"/>
            <p:cNvSpPr txBox="1"/>
            <p:nvPr/>
          </p:nvSpPr>
          <p:spPr>
            <a:xfrm>
              <a:off x="7701684" y="3362023"/>
              <a:ext cx="937276" cy="531176"/>
            </a:xfrm>
            <a:prstGeom prst="rect">
              <a:avLst/>
            </a:prstGeom>
            <a:noFill/>
          </p:spPr>
          <p:txBody>
            <a:bodyPr wrap="square" rtlCol="0">
              <a:spAutoFit/>
            </a:bodyPr>
            <a:lstStyle/>
            <a:p>
              <a:r>
                <a:rPr lang="en-GB" sz="1400" dirty="0"/>
                <a:t>2.5 litre Paint  pot</a:t>
              </a:r>
            </a:p>
          </p:txBody>
        </p:sp>
        <p:grpSp>
          <p:nvGrpSpPr>
            <p:cNvPr id="2" name="Group 1"/>
            <p:cNvGrpSpPr/>
            <p:nvPr/>
          </p:nvGrpSpPr>
          <p:grpSpPr>
            <a:xfrm>
              <a:off x="7509164" y="2560382"/>
              <a:ext cx="1322316" cy="830766"/>
              <a:chOff x="7509164" y="2560382"/>
              <a:chExt cx="1322316" cy="830766"/>
            </a:xfrm>
          </p:grpSpPr>
          <p:pic>
            <p:nvPicPr>
              <p:cNvPr id="23" name="Picture 15"/>
              <p:cNvPicPr>
                <a:picLocks noChangeAspect="1"/>
              </p:cNvPicPr>
              <p:nvPr/>
            </p:nvPicPr>
            <p:blipFill rotWithShape="1">
              <a:blip r:embed="rId3">
                <a:extLst>
                  <a:ext uri="{BEBA8EAE-BF5A-486C-A8C5-ECC9F3942E4B}">
                    <a14:imgProps xmlns:a14="http://schemas.microsoft.com/office/drawing/2010/main">
                      <a14:imgLayer r:embed="rId4">
                        <a14:imgEffect>
                          <a14:backgroundRemoval t="0" b="100000" l="0" r="100000"/>
                        </a14:imgEffect>
                      </a14:imgLayer>
                    </a14:imgProps>
                  </a:ext>
                </a:extLst>
              </a:blip>
              <a:srcRect l="-25666"/>
              <a:stretch/>
            </p:blipFill>
            <p:spPr>
              <a:xfrm>
                <a:off x="7785055" y="2560382"/>
                <a:ext cx="804900" cy="565666"/>
              </a:xfrm>
              <a:prstGeom prst="rect">
                <a:avLst/>
              </a:prstGeom>
              <a:noFill/>
              <a:ln>
                <a:noFill/>
              </a:ln>
            </p:spPr>
          </p:pic>
          <p:sp>
            <p:nvSpPr>
              <p:cNvPr id="27" name="TextBox 26"/>
              <p:cNvSpPr txBox="1"/>
              <p:nvPr/>
            </p:nvSpPr>
            <p:spPr>
              <a:xfrm>
                <a:off x="7509164" y="3144927"/>
                <a:ext cx="1322316" cy="246221"/>
              </a:xfrm>
              <a:prstGeom prst="rect">
                <a:avLst/>
              </a:prstGeom>
              <a:noFill/>
            </p:spPr>
            <p:txBody>
              <a:bodyPr wrap="square" rtlCol="0">
                <a:spAutoFit/>
              </a:bodyPr>
              <a:lstStyle/>
              <a:p>
                <a:pPr algn="ctr" defTabSz="914400">
                  <a:lnSpc>
                    <a:spcPts val="1200"/>
                  </a:lnSpc>
                  <a:defRPr/>
                </a:pPr>
                <a:r>
                  <a:rPr kumimoji="0" lang="en-GB" sz="1400" b="1" i="0" u="none" strike="noStrike" kern="1200" cap="none" spc="0" normalizeH="0" baseline="0" noProof="0" dirty="0">
                    <a:ln>
                      <a:noFill/>
                    </a:ln>
                    <a:solidFill>
                      <a:srgbClr val="0070C0"/>
                    </a:solidFill>
                    <a:effectLst/>
                    <a:uLnTx/>
                    <a:uFillTx/>
                    <a:latin typeface="Calibri"/>
                  </a:rPr>
                  <a:t>1.5metres</a:t>
                </a:r>
                <a:r>
                  <a:rPr kumimoji="0" lang="en-GB" sz="1400" b="1" i="0" u="none" strike="noStrike" kern="1200" cap="none" spc="0" normalizeH="0" noProof="0" dirty="0">
                    <a:ln>
                      <a:noFill/>
                    </a:ln>
                    <a:solidFill>
                      <a:srgbClr val="0070C0"/>
                    </a:solidFill>
                    <a:effectLst/>
                    <a:uLnTx/>
                    <a:uFillTx/>
                    <a:latin typeface="Calibri"/>
                  </a:rPr>
                  <a:t> </a:t>
                </a:r>
                <a:r>
                  <a:rPr lang="en-GB" sz="1400" b="1" dirty="0">
                    <a:solidFill>
                      <a:prstClr val="black"/>
                    </a:solidFill>
                  </a:rPr>
                  <a:t>4kg</a:t>
                </a:r>
                <a:endParaRPr lang="en-GB" sz="2000" b="1" dirty="0">
                  <a:solidFill>
                    <a:prstClr val="black"/>
                  </a:solidFill>
                </a:endParaRPr>
              </a:p>
            </p:txBody>
          </p:sp>
        </p:grpSp>
      </p:grpSp>
      <p:sp>
        <p:nvSpPr>
          <p:cNvPr id="3" name="Rectangle 2"/>
          <p:cNvSpPr/>
          <p:nvPr/>
        </p:nvSpPr>
        <p:spPr>
          <a:xfrm>
            <a:off x="7553649" y="2476481"/>
            <a:ext cx="1267711" cy="1416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p:cNvGrpSpPr/>
          <p:nvPr/>
        </p:nvGrpSpPr>
        <p:grpSpPr>
          <a:xfrm>
            <a:off x="7582191" y="2646951"/>
            <a:ext cx="1221817" cy="1101983"/>
            <a:chOff x="7403161" y="2646952"/>
            <a:chExt cx="1163700" cy="1085478"/>
          </a:xfrm>
        </p:grpSpPr>
        <p:grpSp>
          <p:nvGrpSpPr>
            <p:cNvPr id="4" name="Group 3"/>
            <p:cNvGrpSpPr/>
            <p:nvPr/>
          </p:nvGrpSpPr>
          <p:grpSpPr>
            <a:xfrm>
              <a:off x="7703503" y="2646952"/>
              <a:ext cx="863358" cy="1078861"/>
              <a:chOff x="7703503" y="2646952"/>
              <a:chExt cx="863358" cy="1078861"/>
            </a:xfrm>
          </p:grpSpPr>
          <p:pic>
            <p:nvPicPr>
              <p:cNvPr id="30" name="Picture 15"/>
              <p:cNvPicPr>
                <a:picLocks noChangeAspect="1"/>
              </p:cNvPicPr>
              <p:nvPr/>
            </p:nvPicPr>
            <p:blipFill rotWithShape="1">
              <a:blip r:embed="rId5"/>
              <a:srcRect l="-25666"/>
              <a:stretch/>
            </p:blipFill>
            <p:spPr>
              <a:xfrm>
                <a:off x="7703503" y="2646952"/>
                <a:ext cx="804900" cy="565666"/>
              </a:xfrm>
              <a:prstGeom prst="rect">
                <a:avLst/>
              </a:prstGeom>
              <a:noFill/>
              <a:ln>
                <a:noFill/>
              </a:ln>
            </p:spPr>
          </p:pic>
          <p:sp>
            <p:nvSpPr>
              <p:cNvPr id="34" name="TextBox 33"/>
              <p:cNvSpPr txBox="1"/>
              <p:nvPr/>
            </p:nvSpPr>
            <p:spPr>
              <a:xfrm>
                <a:off x="8218893" y="3202593"/>
                <a:ext cx="347968" cy="523220"/>
              </a:xfrm>
              <a:prstGeom prst="rect">
                <a:avLst/>
              </a:prstGeom>
              <a:noFill/>
            </p:spPr>
            <p:txBody>
              <a:bodyPr wrap="square" rtlCol="0">
                <a:spAutoFit/>
              </a:bodyPr>
              <a:lstStyle/>
              <a:p>
                <a:r>
                  <a:rPr lang="en-GB" sz="2800" dirty="0"/>
                  <a:t>?</a:t>
                </a:r>
              </a:p>
            </p:txBody>
          </p:sp>
        </p:grpSp>
        <p:sp>
          <p:nvSpPr>
            <p:cNvPr id="5" name="TextBox 4"/>
            <p:cNvSpPr txBox="1"/>
            <p:nvPr/>
          </p:nvSpPr>
          <p:spPr>
            <a:xfrm>
              <a:off x="7403161" y="3209210"/>
              <a:ext cx="1012810" cy="523220"/>
            </a:xfrm>
            <a:prstGeom prst="rect">
              <a:avLst/>
            </a:prstGeom>
            <a:noFill/>
          </p:spPr>
          <p:txBody>
            <a:bodyPr wrap="square" rtlCol="0">
              <a:spAutoFit/>
            </a:bodyPr>
            <a:lstStyle/>
            <a:p>
              <a:r>
                <a:rPr lang="en-GB" sz="1400" dirty="0"/>
                <a:t>2.5 litre Paint  pot</a:t>
              </a:r>
            </a:p>
          </p:txBody>
        </p:sp>
      </p:grpSp>
    </p:spTree>
    <p:extLst>
      <p:ext uri="{BB962C8B-B14F-4D97-AF65-F5344CB8AC3E}">
        <p14:creationId xmlns:p14="http://schemas.microsoft.com/office/powerpoint/2010/main" val="3084477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2.77778E-6 -3.7037E-7 L -0.50937 0.16134 " pathEditMode="relative" rAng="0" ptsTypes="AA">
                                      <p:cBhvr>
                                        <p:cTn id="10" dur="2000" fill="hold"/>
                                        <p:tgtEl>
                                          <p:spTgt spid="7"/>
                                        </p:tgtEl>
                                        <p:attrNameLst>
                                          <p:attrName>ppt_x</p:attrName>
                                          <p:attrName>ppt_y</p:attrName>
                                        </p:attrNameLst>
                                      </p:cBhvr>
                                      <p:rCtr x="-25469" y="80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Dropped objects</a:t>
            </a:r>
          </a:p>
        </p:txBody>
      </p:sp>
      <p:sp>
        <p:nvSpPr>
          <p:cNvPr id="5" name="TextBox 1"/>
          <p:cNvSpPr txBox="1"/>
          <p:nvPr/>
        </p:nvSpPr>
        <p:spPr>
          <a:xfrm>
            <a:off x="6478172" y="5317476"/>
            <a:ext cx="2264581" cy="606295"/>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b="1" dirty="0"/>
              <a:t>Source: DORIS.DROPS online</a:t>
            </a:r>
          </a:p>
          <a:p>
            <a:r>
              <a:rPr lang="en-GB" sz="1200" dirty="0"/>
              <a:t>Activity breakdown of 661 incidents</a:t>
            </a:r>
          </a:p>
          <a:p>
            <a:r>
              <a:rPr lang="en-GB" sz="1200" dirty="0"/>
              <a:t>between May 2011 and May 2016</a:t>
            </a:r>
          </a:p>
        </p:txBody>
      </p:sp>
      <p:graphicFrame>
        <p:nvGraphicFramePr>
          <p:cNvPr id="6" name="Chart 5">
            <a:extLst>
              <a:ext uri="{FF2B5EF4-FFF2-40B4-BE49-F238E27FC236}">
                <a16:creationId xmlns:a16="http://schemas.microsoft.com/office/drawing/2014/main" id="{76175A61-3BC6-416E-B7F7-1DDE54A512CA}"/>
              </a:ext>
            </a:extLst>
          </p:cNvPr>
          <p:cNvGraphicFramePr>
            <a:graphicFrameLocks/>
          </p:cNvGraphicFramePr>
          <p:nvPr>
            <p:extLst>
              <p:ext uri="{D42A27DB-BD31-4B8C-83A1-F6EECF244321}">
                <p14:modId xmlns:p14="http://schemas.microsoft.com/office/powerpoint/2010/main" val="4189478254"/>
              </p:ext>
            </p:extLst>
          </p:nvPr>
        </p:nvGraphicFramePr>
        <p:xfrm>
          <a:off x="973105" y="1541017"/>
          <a:ext cx="7105650" cy="444817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AD658D6A-E7CF-4F96-8D09-816B27563544}"/>
              </a:ext>
            </a:extLst>
          </p:cNvPr>
          <p:cNvSpPr txBox="1"/>
          <p:nvPr/>
        </p:nvSpPr>
        <p:spPr>
          <a:xfrm>
            <a:off x="2608510" y="1079352"/>
            <a:ext cx="4550028" cy="584775"/>
          </a:xfrm>
          <a:prstGeom prst="rect">
            <a:avLst/>
          </a:prstGeom>
          <a:noFill/>
        </p:spPr>
        <p:txBody>
          <a:bodyPr wrap="none" rtlCol="0">
            <a:spAutoFit/>
          </a:bodyPr>
          <a:lstStyle/>
          <a:p>
            <a:r>
              <a:rPr lang="en-GB" sz="3200" dirty="0"/>
              <a:t>How’s our industry doing?</a:t>
            </a:r>
          </a:p>
        </p:txBody>
      </p:sp>
    </p:spTree>
    <p:extLst>
      <p:ext uri="{BB962C8B-B14F-4D97-AF65-F5344CB8AC3E}">
        <p14:creationId xmlns:p14="http://schemas.microsoft.com/office/powerpoint/2010/main" val="4270857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Dropped objects</a:t>
            </a:r>
          </a:p>
        </p:txBody>
      </p:sp>
      <p:sp>
        <p:nvSpPr>
          <p:cNvPr id="5" name="TextBox 1"/>
          <p:cNvSpPr txBox="1"/>
          <p:nvPr/>
        </p:nvSpPr>
        <p:spPr>
          <a:xfrm>
            <a:off x="6491820" y="5317476"/>
            <a:ext cx="2264581" cy="606295"/>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b="1" dirty="0"/>
              <a:t>Source: DORIS.DROPS online</a:t>
            </a:r>
          </a:p>
          <a:p>
            <a:r>
              <a:rPr lang="en-GB" sz="1200" dirty="0"/>
              <a:t>Activity breakdown of 661 incidents</a:t>
            </a:r>
          </a:p>
          <a:p>
            <a:r>
              <a:rPr lang="en-GB" sz="1200" dirty="0"/>
              <a:t>between May 2011 and May 2016</a:t>
            </a:r>
          </a:p>
        </p:txBody>
      </p:sp>
      <p:graphicFrame>
        <p:nvGraphicFramePr>
          <p:cNvPr id="6" name="Chart 5">
            <a:extLst>
              <a:ext uri="{FF2B5EF4-FFF2-40B4-BE49-F238E27FC236}">
                <a16:creationId xmlns:a16="http://schemas.microsoft.com/office/drawing/2014/main" id="{C7D4B01C-5FE2-44CE-A71A-7F523223F476}"/>
              </a:ext>
            </a:extLst>
          </p:cNvPr>
          <p:cNvGraphicFramePr>
            <a:graphicFrameLocks/>
          </p:cNvGraphicFramePr>
          <p:nvPr>
            <p:extLst>
              <p:ext uri="{D42A27DB-BD31-4B8C-83A1-F6EECF244321}">
                <p14:modId xmlns:p14="http://schemas.microsoft.com/office/powerpoint/2010/main" val="1290801230"/>
              </p:ext>
            </p:extLst>
          </p:nvPr>
        </p:nvGraphicFramePr>
        <p:xfrm>
          <a:off x="1065660" y="968427"/>
          <a:ext cx="619125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EAF6B7BF-EE9D-4865-88ED-CBC48F3956B9}"/>
              </a:ext>
            </a:extLst>
          </p:cNvPr>
          <p:cNvSpPr txBox="1"/>
          <p:nvPr/>
        </p:nvSpPr>
        <p:spPr>
          <a:xfrm>
            <a:off x="2923191" y="1113484"/>
            <a:ext cx="5590441" cy="584775"/>
          </a:xfrm>
          <a:prstGeom prst="rect">
            <a:avLst/>
          </a:prstGeom>
          <a:noFill/>
        </p:spPr>
        <p:txBody>
          <a:bodyPr wrap="none" rtlCol="0">
            <a:spAutoFit/>
          </a:bodyPr>
          <a:lstStyle/>
          <a:p>
            <a:r>
              <a:rPr lang="en-GB" sz="3200" dirty="0"/>
              <a:t>What type of objects are falling?</a:t>
            </a:r>
          </a:p>
        </p:txBody>
      </p:sp>
    </p:spTree>
    <p:extLst>
      <p:ext uri="{BB962C8B-B14F-4D97-AF65-F5344CB8AC3E}">
        <p14:creationId xmlns:p14="http://schemas.microsoft.com/office/powerpoint/2010/main" val="2819185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Dropped objects</a:t>
            </a:r>
          </a:p>
        </p:txBody>
      </p:sp>
      <p:sp>
        <p:nvSpPr>
          <p:cNvPr id="3" name="Rectangle 2"/>
          <p:cNvSpPr/>
          <p:nvPr/>
        </p:nvSpPr>
        <p:spPr>
          <a:xfrm>
            <a:off x="457200" y="1052736"/>
            <a:ext cx="7892716" cy="4924425"/>
          </a:xfrm>
          <a:prstGeom prst="rect">
            <a:avLst/>
          </a:prstGeom>
        </p:spPr>
        <p:txBody>
          <a:bodyPr wrap="square">
            <a:spAutoFit/>
          </a:bodyPr>
          <a:lstStyle/>
          <a:p>
            <a:pPr algn="just"/>
            <a:r>
              <a:rPr lang="en-GB" sz="2000" dirty="0">
                <a:latin typeface="+mn-lt"/>
              </a:rPr>
              <a:t>Dropped  objects affect every stage of an installation’s lifecycle.</a:t>
            </a:r>
          </a:p>
          <a:p>
            <a:pPr algn="just"/>
            <a:endParaRPr lang="en-GB" sz="2000" dirty="0">
              <a:latin typeface="+mn-lt"/>
            </a:endParaRPr>
          </a:p>
          <a:p>
            <a:pPr algn="just"/>
            <a:r>
              <a:rPr lang="en-GB" sz="2000" dirty="0">
                <a:latin typeface="+mn-lt"/>
              </a:rPr>
              <a:t>Particular attention should be paid during times of change, e.g. commissioning, shutdowns, modifications, following severe weather events, </a:t>
            </a:r>
            <a:r>
              <a:rPr lang="en-GB" sz="2000" dirty="0"/>
              <a:t>decommissioning and in </a:t>
            </a:r>
            <a:r>
              <a:rPr lang="en-GB" sz="2000" dirty="0">
                <a:latin typeface="+mn-lt"/>
              </a:rPr>
              <a:t>areas of infrequent use.</a:t>
            </a:r>
          </a:p>
          <a:p>
            <a:pPr algn="just"/>
            <a:endParaRPr lang="en-GB" sz="2000" dirty="0">
              <a:latin typeface="+mn-lt"/>
            </a:endParaRPr>
          </a:p>
          <a:p>
            <a:endParaRPr lang="en-GB" dirty="0"/>
          </a:p>
          <a:p>
            <a:endParaRPr lang="en-GB"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How well are we doing?</a:t>
            </a:r>
          </a:p>
          <a:p>
            <a:pPr marL="285750" indent="-285750">
              <a:buFont typeface="Arial" panose="020B0604020202020204" pitchFamily="34" charset="0"/>
              <a:buChar char="•"/>
            </a:pPr>
            <a:r>
              <a:rPr lang="en-GB" sz="2000" dirty="0"/>
              <a:t>When did we last do a sweep of our installation? </a:t>
            </a:r>
          </a:p>
          <a:p>
            <a:pPr marL="285750" indent="-285750">
              <a:buFont typeface="Arial" panose="020B0604020202020204" pitchFamily="34" charset="0"/>
              <a:buChar char="•"/>
            </a:pPr>
            <a:r>
              <a:rPr lang="en-GB" sz="2000" dirty="0"/>
              <a:t>Are worksites in a tidy condition when we start work?</a:t>
            </a:r>
          </a:p>
          <a:p>
            <a:pPr marL="285750" indent="-285750">
              <a:buFont typeface="Arial" panose="020B0604020202020204" pitchFamily="34" charset="0"/>
              <a:buChar char="•"/>
            </a:pPr>
            <a:r>
              <a:rPr lang="en-GB" sz="2000" dirty="0"/>
              <a:t>When we finish a job, do we always clear up? If not, what prevents us?</a:t>
            </a:r>
          </a:p>
          <a:p>
            <a:endParaRPr lang="en-GB" sz="2000" dirty="0"/>
          </a:p>
          <a:p>
            <a:endParaRPr lang="en-GB" dirty="0"/>
          </a:p>
        </p:txBody>
      </p:sp>
      <p:pic>
        <p:nvPicPr>
          <p:cNvPr id="4" name="Picture 3"/>
          <p:cNvPicPr>
            <a:picLocks noChangeAspect="1"/>
          </p:cNvPicPr>
          <p:nvPr/>
        </p:nvPicPr>
        <p:blipFill>
          <a:blip r:embed="rId3"/>
          <a:stretch>
            <a:fillRect/>
          </a:stretch>
        </p:blipFill>
        <p:spPr>
          <a:xfrm rot="21135331">
            <a:off x="3062680" y="2970306"/>
            <a:ext cx="2140745" cy="863809"/>
          </a:xfrm>
          <a:prstGeom prst="rect">
            <a:avLst/>
          </a:prstGeom>
        </p:spPr>
      </p:pic>
      <p:sp>
        <p:nvSpPr>
          <p:cNvPr id="5" name="TextBox 4"/>
          <p:cNvSpPr txBox="1"/>
          <p:nvPr/>
        </p:nvSpPr>
        <p:spPr>
          <a:xfrm>
            <a:off x="651826" y="5285323"/>
            <a:ext cx="7503464" cy="523220"/>
          </a:xfrm>
          <a:prstGeom prst="rect">
            <a:avLst/>
          </a:prstGeom>
          <a:noFill/>
        </p:spPr>
        <p:txBody>
          <a:bodyPr wrap="none" rtlCol="0">
            <a:spAutoFit/>
          </a:bodyPr>
          <a:lstStyle/>
          <a:p>
            <a:r>
              <a:rPr lang="en-GB" sz="2800" b="1" dirty="0">
                <a:solidFill>
                  <a:srgbClr val="FF0000"/>
                </a:solidFill>
              </a:rPr>
              <a:t>How will you prevent dropped objects occurring?</a:t>
            </a:r>
          </a:p>
        </p:txBody>
      </p:sp>
    </p:spTree>
    <p:extLst>
      <p:ext uri="{BB962C8B-B14F-4D97-AF65-F5344CB8AC3E}">
        <p14:creationId xmlns:p14="http://schemas.microsoft.com/office/powerpoint/2010/main" val="260628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nvSpPr>
        <p:spPr bwMode="auto">
          <a:xfrm>
            <a:off x="300677" y="1084687"/>
            <a:ext cx="8447538" cy="554109"/>
          </a:xfrm>
          <a:prstGeom prst="rect">
            <a:avLst/>
          </a:prstGeom>
          <a:noFill/>
          <a:ln w="9525">
            <a:noFill/>
            <a:miter lim="800000"/>
            <a:headEnd/>
            <a:tailEnd/>
          </a:ln>
        </p:spPr>
        <p:txBody>
          <a:bodyPr vert="horz" wrap="square" lIns="360000" tIns="0" rIns="91440" bIns="0" numCol="1" anchor="t" anchorCtr="0" compatLnSpc="1">
            <a:prstTxWarp prst="textNoShape">
              <a:avLst/>
            </a:prstTxWarp>
          </a:bodyPr>
          <a:lstStyle>
            <a:lvl1pPr algn="l" defTabSz="457200" rtl="0" eaLnBrk="0" fontAlgn="base" hangingPunct="0">
              <a:lnSpc>
                <a:spcPct val="90000"/>
              </a:lnSpc>
              <a:spcBef>
                <a:spcPct val="0"/>
              </a:spcBef>
              <a:spcAft>
                <a:spcPct val="0"/>
              </a:spcAft>
              <a:defRPr sz="3200" b="1" kern="1200">
                <a:solidFill>
                  <a:srgbClr val="E2001A"/>
                </a:solidFill>
                <a:latin typeface="Arial"/>
                <a:ea typeface="ヒラギノ角ゴ Pro W3" pitchFamily="-1" charset="-128"/>
                <a:cs typeface="Arial"/>
              </a:defRPr>
            </a:lvl1pPr>
            <a:lvl2pPr algn="l" defTabSz="457200" rtl="0" eaLnBrk="0" fontAlgn="base" hangingPunct="0">
              <a:spcBef>
                <a:spcPct val="0"/>
              </a:spcBef>
              <a:spcAft>
                <a:spcPct val="0"/>
              </a:spcAft>
              <a:defRPr sz="3200" b="1">
                <a:solidFill>
                  <a:srgbClr val="E85D10"/>
                </a:solidFill>
                <a:latin typeface="Arial" pitchFamily="-1" charset="0"/>
                <a:ea typeface="ヒラギノ角ゴ Pro W3" pitchFamily="-1" charset="-128"/>
                <a:cs typeface="ヒラギノ角ゴ Pro W3" pitchFamily="-1" charset="-128"/>
              </a:defRPr>
            </a:lvl2pPr>
            <a:lvl3pPr algn="l" defTabSz="457200" rtl="0" eaLnBrk="0" fontAlgn="base" hangingPunct="0">
              <a:spcBef>
                <a:spcPct val="0"/>
              </a:spcBef>
              <a:spcAft>
                <a:spcPct val="0"/>
              </a:spcAft>
              <a:defRPr sz="3200" b="1">
                <a:solidFill>
                  <a:srgbClr val="E85D10"/>
                </a:solidFill>
                <a:latin typeface="Arial" pitchFamily="-1" charset="0"/>
                <a:ea typeface="ヒラギノ角ゴ Pro W3" pitchFamily="-1" charset="-128"/>
                <a:cs typeface="ヒラギノ角ゴ Pro W3" pitchFamily="-1" charset="-128"/>
              </a:defRPr>
            </a:lvl3pPr>
            <a:lvl4pPr algn="l" defTabSz="457200" rtl="0" eaLnBrk="0" fontAlgn="base" hangingPunct="0">
              <a:spcBef>
                <a:spcPct val="0"/>
              </a:spcBef>
              <a:spcAft>
                <a:spcPct val="0"/>
              </a:spcAft>
              <a:defRPr sz="3200" b="1">
                <a:solidFill>
                  <a:srgbClr val="E85D10"/>
                </a:solidFill>
                <a:latin typeface="Arial" pitchFamily="-1" charset="0"/>
                <a:ea typeface="ヒラギノ角ゴ Pro W3" pitchFamily="-1" charset="-128"/>
                <a:cs typeface="ヒラギノ角ゴ Pro W3" pitchFamily="-1" charset="-128"/>
              </a:defRPr>
            </a:lvl4pPr>
            <a:lvl5pPr algn="l" defTabSz="457200" rtl="0" eaLnBrk="0" fontAlgn="base" hangingPunct="0">
              <a:spcBef>
                <a:spcPct val="0"/>
              </a:spcBef>
              <a:spcAft>
                <a:spcPct val="0"/>
              </a:spcAft>
              <a:defRPr sz="3200" b="1">
                <a:solidFill>
                  <a:srgbClr val="E85D10"/>
                </a:solidFill>
                <a:latin typeface="Arial" pitchFamily="-1" charset="0"/>
                <a:ea typeface="ヒラギノ角ゴ Pro W3" pitchFamily="-1" charset="-128"/>
                <a:cs typeface="ヒラギノ角ゴ Pro W3" pitchFamily="-1" charset="-128"/>
              </a:defRPr>
            </a:lvl5pPr>
            <a:lvl6pPr marL="457200" algn="ctr" defTabSz="457200" rtl="0" fontAlgn="base">
              <a:spcBef>
                <a:spcPct val="0"/>
              </a:spcBef>
              <a:spcAft>
                <a:spcPct val="0"/>
              </a:spcAft>
              <a:defRPr sz="4400">
                <a:solidFill>
                  <a:schemeClr val="tx1"/>
                </a:solidFill>
                <a:latin typeface="Calibri" pitchFamily="-1" charset="0"/>
                <a:ea typeface="ヒラギノ角ゴ Pro W3" pitchFamily="-1" charset="-128"/>
                <a:cs typeface="ヒラギノ角ゴ Pro W3" pitchFamily="-1" charset="-128"/>
              </a:defRPr>
            </a:lvl6pPr>
            <a:lvl7pPr marL="914400" algn="ctr" defTabSz="457200" rtl="0" fontAlgn="base">
              <a:spcBef>
                <a:spcPct val="0"/>
              </a:spcBef>
              <a:spcAft>
                <a:spcPct val="0"/>
              </a:spcAft>
              <a:defRPr sz="4400">
                <a:solidFill>
                  <a:schemeClr val="tx1"/>
                </a:solidFill>
                <a:latin typeface="Calibri" pitchFamily="-1" charset="0"/>
                <a:ea typeface="ヒラギノ角ゴ Pro W3" pitchFamily="-1" charset="-128"/>
                <a:cs typeface="ヒラギノ角ゴ Pro W3" pitchFamily="-1" charset="-128"/>
              </a:defRPr>
            </a:lvl7pPr>
            <a:lvl8pPr marL="1371600" algn="ctr" defTabSz="457200" rtl="0" fontAlgn="base">
              <a:spcBef>
                <a:spcPct val="0"/>
              </a:spcBef>
              <a:spcAft>
                <a:spcPct val="0"/>
              </a:spcAft>
              <a:defRPr sz="4400">
                <a:solidFill>
                  <a:schemeClr val="tx1"/>
                </a:solidFill>
                <a:latin typeface="Calibri" pitchFamily="-1" charset="0"/>
                <a:ea typeface="ヒラギノ角ゴ Pro W3" pitchFamily="-1" charset="-128"/>
                <a:cs typeface="ヒラギノ角ゴ Pro W3" pitchFamily="-1" charset="-128"/>
              </a:defRPr>
            </a:lvl8pPr>
            <a:lvl9pPr marL="1828800" algn="ctr" defTabSz="457200" rtl="0" fontAlgn="base">
              <a:spcBef>
                <a:spcPct val="0"/>
              </a:spcBef>
              <a:spcAft>
                <a:spcPct val="0"/>
              </a:spcAft>
              <a:defRPr sz="4400">
                <a:solidFill>
                  <a:schemeClr val="tx1"/>
                </a:solidFill>
                <a:latin typeface="Calibri" pitchFamily="-1" charset="0"/>
                <a:ea typeface="ヒラギノ角ゴ Pro W3" pitchFamily="-1" charset="-128"/>
                <a:cs typeface="ヒラギノ角ゴ Pro W3" pitchFamily="-1" charset="-128"/>
              </a:defRPr>
            </a:lvl9pPr>
          </a:lstStyle>
          <a:p>
            <a:pPr marL="0" marR="0" lvl="0" indent="0" algn="l" defTabSz="457200" rtl="0" eaLnBrk="0" fontAlgn="base" latinLnBrk="0" hangingPunct="0">
              <a:lnSpc>
                <a:spcPct val="9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ED1D24"/>
                </a:solidFill>
                <a:effectLst/>
                <a:uLnTx/>
                <a:uFillTx/>
                <a:latin typeface="+mn-lt"/>
                <a:ea typeface="ヒラギノ角ゴ Pro W3" pitchFamily="-1" charset="-128"/>
                <a:cs typeface="Arial"/>
              </a:rPr>
              <a:t>Which of the 7Cs are involved in this safety </a:t>
            </a:r>
            <a:r>
              <a:rPr lang="en-GB" sz="2800" dirty="0">
                <a:solidFill>
                  <a:srgbClr val="ED1D24"/>
                </a:solidFill>
                <a:latin typeface="+mn-lt"/>
              </a:rPr>
              <a:t>moment</a:t>
            </a:r>
            <a:r>
              <a:rPr kumimoji="0" lang="en-GB" sz="2800" b="1" i="0" u="none" strike="noStrike" kern="1200" cap="none" spc="0" normalizeH="0" baseline="0" noProof="0" dirty="0">
                <a:ln>
                  <a:noFill/>
                </a:ln>
                <a:solidFill>
                  <a:srgbClr val="ED1D24"/>
                </a:solidFill>
                <a:effectLst/>
                <a:uLnTx/>
                <a:uFillTx/>
                <a:latin typeface="+mn-lt"/>
                <a:ea typeface="ヒラギノ角ゴ Pro W3" pitchFamily="-1" charset="-128"/>
                <a:cs typeface="Arial"/>
              </a:rPr>
              <a:t>?</a:t>
            </a:r>
          </a:p>
        </p:txBody>
      </p:sp>
      <p:sp>
        <p:nvSpPr>
          <p:cNvPr id="10" name="Content Placeholder 2"/>
          <p:cNvSpPr>
            <a:spLocks noGrp="1"/>
          </p:cNvSpPr>
          <p:nvPr/>
        </p:nvSpPr>
        <p:spPr bwMode="auto">
          <a:xfrm>
            <a:off x="322710" y="1662463"/>
            <a:ext cx="8229600" cy="3124266"/>
          </a:xfrm>
          <a:prstGeom prst="rect">
            <a:avLst/>
          </a:prstGeom>
          <a:noFill/>
          <a:ln w="9525">
            <a:noFill/>
            <a:miter lim="800000"/>
            <a:headEnd/>
            <a:tailEnd/>
          </a:ln>
        </p:spPr>
        <p:txBody>
          <a:bodyPr vert="horz" wrap="square" lIns="360000" tIns="0" rIns="91440" bIns="0" numCol="1" anchor="t" anchorCtr="0" compatLnSpc="1">
            <a:prstTxWarp prst="textNoShape">
              <a:avLst/>
            </a:prstTxWarp>
          </a:bodyPr>
          <a:lstStyle>
            <a:lvl1pPr marL="271463" indent="-271463" algn="l" defTabSz="457200" rtl="0" eaLnBrk="0" fontAlgn="base" hangingPunct="0">
              <a:spcBef>
                <a:spcPct val="20000"/>
              </a:spcBef>
              <a:spcAft>
                <a:spcPts val="1200"/>
              </a:spcAft>
              <a:buClr>
                <a:srgbClr val="E2001A"/>
              </a:buClr>
              <a:buFont typeface="Arial" pitchFamily="-1" charset="0"/>
              <a:buChar char="•"/>
              <a:defRPr sz="2400" kern="1200">
                <a:solidFill>
                  <a:schemeClr val="tx1"/>
                </a:solidFill>
                <a:latin typeface="Arial"/>
                <a:ea typeface="ヒラギノ角ゴ Pro W3" pitchFamily="-1" charset="-128"/>
                <a:cs typeface="Arial"/>
              </a:defRPr>
            </a:lvl1pPr>
            <a:lvl2pPr marL="715963" indent="-352425" algn="l" defTabSz="457200" rtl="0" eaLnBrk="0" fontAlgn="base" hangingPunct="0">
              <a:spcBef>
                <a:spcPct val="20000"/>
              </a:spcBef>
              <a:spcAft>
                <a:spcPts val="1200"/>
              </a:spcAft>
              <a:buClr>
                <a:srgbClr val="E2001A"/>
              </a:buClr>
              <a:buFont typeface="Arial" pitchFamily="-1" charset="0"/>
              <a:buChar char="–"/>
              <a:defRPr sz="2000" kern="1200">
                <a:solidFill>
                  <a:schemeClr val="tx1"/>
                </a:solidFill>
                <a:latin typeface="Arial"/>
                <a:ea typeface="ヒラギノ角ゴ Pro W3" pitchFamily="-1" charset="-128"/>
                <a:cs typeface="Arial"/>
              </a:defRPr>
            </a:lvl2pPr>
            <a:lvl3pPr marL="989013" indent="-273050" algn="l" defTabSz="457200" rtl="0" eaLnBrk="0" fontAlgn="base" hangingPunct="0">
              <a:spcBef>
                <a:spcPct val="20000"/>
              </a:spcBef>
              <a:spcAft>
                <a:spcPts val="1200"/>
              </a:spcAft>
              <a:buClr>
                <a:srgbClr val="E2001A"/>
              </a:buClr>
              <a:buFont typeface="Arial" pitchFamily="-1" charset="0"/>
              <a:buChar char="•"/>
              <a:defRPr sz="1800" kern="1200">
                <a:solidFill>
                  <a:schemeClr val="tx1"/>
                </a:solidFill>
                <a:latin typeface="Arial"/>
                <a:ea typeface="ヒラギノ角ゴ Pro W3" pitchFamily="-1" charset="-128"/>
                <a:cs typeface="Arial"/>
              </a:defRPr>
            </a:lvl3pPr>
            <a:lvl4pPr marL="1252538" indent="-354013" algn="l" defTabSz="457200" rtl="0" eaLnBrk="0" fontAlgn="base" hangingPunct="0">
              <a:spcBef>
                <a:spcPct val="20000"/>
              </a:spcBef>
              <a:spcAft>
                <a:spcPts val="1200"/>
              </a:spcAft>
              <a:buClr>
                <a:srgbClr val="E2001A"/>
              </a:buClr>
              <a:buFont typeface="Arial" pitchFamily="-1" charset="0"/>
              <a:buChar char="–"/>
              <a:defRPr sz="1600" kern="1200">
                <a:solidFill>
                  <a:schemeClr val="tx1"/>
                </a:solidFill>
                <a:latin typeface="Arial"/>
                <a:ea typeface="ヒラギノ角ゴ Pro W3" pitchFamily="-1" charset="-128"/>
                <a:cs typeface="Arial"/>
              </a:defRPr>
            </a:lvl4pPr>
            <a:lvl5pPr marL="1614488" indent="-361950" algn="l" defTabSz="457200" rtl="0" eaLnBrk="0" fontAlgn="base" hangingPunct="0">
              <a:spcBef>
                <a:spcPct val="20000"/>
              </a:spcBef>
              <a:spcAft>
                <a:spcPts val="1200"/>
              </a:spcAft>
              <a:buClr>
                <a:srgbClr val="E2001A"/>
              </a:buClr>
              <a:buFont typeface="Arial" pitchFamily="-1" charset="0"/>
              <a:buChar char="»"/>
              <a:defRPr sz="1400" kern="1200">
                <a:solidFill>
                  <a:schemeClr val="tx1"/>
                </a:solidFill>
                <a:latin typeface="Arial"/>
                <a:ea typeface="ヒラギノ角ゴ Pro W3" pitchFamily="-1"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71463" marR="0" lvl="0" indent="-271463" algn="l" defTabSz="457200" rtl="0" eaLnBrk="0" fontAlgn="base" latinLnBrk="0" hangingPunct="0">
              <a:lnSpc>
                <a:spcPct val="100000"/>
              </a:lnSpc>
              <a:spcBef>
                <a:spcPts val="0"/>
              </a:spcBef>
              <a:spcAft>
                <a:spcPts val="600"/>
              </a:spcAft>
              <a:buClr>
                <a:srgbClr val="E2001A"/>
              </a:buClr>
              <a:buSzTx/>
              <a:buFont typeface="Arial" pitchFamily="-1"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ヒラギノ角ゴ Pro W3" pitchFamily="-1" charset="-128"/>
                <a:cs typeface="Arial"/>
              </a:rPr>
              <a:t>Change management</a:t>
            </a:r>
          </a:p>
          <a:p>
            <a:pPr marL="271463" marR="0" lvl="0" indent="-271463" algn="l" defTabSz="457200" rtl="0" eaLnBrk="0" fontAlgn="base" latinLnBrk="0" hangingPunct="0">
              <a:lnSpc>
                <a:spcPct val="100000"/>
              </a:lnSpc>
              <a:spcBef>
                <a:spcPts val="0"/>
              </a:spcBef>
              <a:spcAft>
                <a:spcPts val="600"/>
              </a:spcAft>
              <a:buClr>
                <a:srgbClr val="E2001A"/>
              </a:buClr>
              <a:buSzTx/>
              <a:buFont typeface="Arial" pitchFamily="-1"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ヒラギノ角ゴ Pro W3" pitchFamily="-1" charset="-128"/>
                <a:cs typeface="Arial"/>
              </a:rPr>
              <a:t>Communication</a:t>
            </a:r>
          </a:p>
          <a:p>
            <a:pPr marL="271463" marR="0" lvl="0" indent="-271463" algn="l" defTabSz="457200" rtl="0" eaLnBrk="0" fontAlgn="base" latinLnBrk="0" hangingPunct="0">
              <a:lnSpc>
                <a:spcPct val="100000"/>
              </a:lnSpc>
              <a:spcBef>
                <a:spcPts val="0"/>
              </a:spcBef>
              <a:spcAft>
                <a:spcPts val="600"/>
              </a:spcAft>
              <a:buClr>
                <a:srgbClr val="E2001A"/>
              </a:buClr>
              <a:buSzTx/>
              <a:buFont typeface="Arial" pitchFamily="-1"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ヒラギノ角ゴ Pro W3" pitchFamily="-1" charset="-128"/>
                <a:cs typeface="Arial"/>
              </a:rPr>
              <a:t>Complacency</a:t>
            </a:r>
          </a:p>
          <a:p>
            <a:pPr marL="271463" marR="0" lvl="0" indent="-271463" algn="l" defTabSz="457200" rtl="0" eaLnBrk="0" fontAlgn="base" latinLnBrk="0" hangingPunct="0">
              <a:lnSpc>
                <a:spcPct val="100000"/>
              </a:lnSpc>
              <a:spcBef>
                <a:spcPts val="0"/>
              </a:spcBef>
              <a:spcAft>
                <a:spcPts val="600"/>
              </a:spcAft>
              <a:buClr>
                <a:srgbClr val="E2001A"/>
              </a:buClr>
              <a:buSzTx/>
              <a:buFont typeface="Arial" pitchFamily="-1"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ヒラギノ角ゴ Pro W3" pitchFamily="-1" charset="-128"/>
                <a:cs typeface="Arial"/>
              </a:rPr>
              <a:t>Control of work</a:t>
            </a:r>
          </a:p>
          <a:p>
            <a:pPr marL="271463" marR="0" lvl="0" indent="-271463" algn="l" defTabSz="457200" rtl="0" eaLnBrk="0" fontAlgn="base" latinLnBrk="0" hangingPunct="0">
              <a:lnSpc>
                <a:spcPct val="100000"/>
              </a:lnSpc>
              <a:spcBef>
                <a:spcPts val="0"/>
              </a:spcBef>
              <a:spcAft>
                <a:spcPts val="600"/>
              </a:spcAft>
              <a:buClr>
                <a:srgbClr val="E2001A"/>
              </a:buClr>
              <a:buSzTx/>
              <a:buFont typeface="Arial" pitchFamily="-1"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ヒラギノ角ゴ Pro W3" pitchFamily="-1" charset="-128"/>
                <a:cs typeface="Arial"/>
              </a:rPr>
              <a:t>Competence</a:t>
            </a:r>
          </a:p>
          <a:p>
            <a:pPr marL="271463" marR="0" lvl="0" indent="-271463" algn="l" defTabSz="457200" rtl="0" eaLnBrk="0" fontAlgn="base" latinLnBrk="0" hangingPunct="0">
              <a:lnSpc>
                <a:spcPct val="100000"/>
              </a:lnSpc>
              <a:spcBef>
                <a:spcPts val="0"/>
              </a:spcBef>
              <a:spcAft>
                <a:spcPts val="600"/>
              </a:spcAft>
              <a:buClr>
                <a:srgbClr val="E2001A"/>
              </a:buClr>
              <a:buSzTx/>
              <a:buFont typeface="Arial" pitchFamily="-1"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ヒラギノ角ゴ Pro W3" pitchFamily="-1" charset="-128"/>
                <a:cs typeface="Arial"/>
              </a:rPr>
              <a:t>Culture</a:t>
            </a:r>
          </a:p>
          <a:p>
            <a:pPr marL="271463" marR="0" lvl="0" indent="-271463" algn="l" defTabSz="457200" rtl="0" eaLnBrk="0" fontAlgn="base" latinLnBrk="0" hangingPunct="0">
              <a:lnSpc>
                <a:spcPct val="100000"/>
              </a:lnSpc>
              <a:spcBef>
                <a:spcPts val="0"/>
              </a:spcBef>
              <a:spcAft>
                <a:spcPts val="600"/>
              </a:spcAft>
              <a:buClr>
                <a:srgbClr val="E2001A"/>
              </a:buClr>
              <a:buSzTx/>
              <a:buFont typeface="Arial" pitchFamily="-1"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ヒラギノ角ゴ Pro W3" pitchFamily="-1" charset="-128"/>
                <a:cs typeface="Arial"/>
              </a:rPr>
              <a:t>Commitment</a:t>
            </a:r>
          </a:p>
        </p:txBody>
      </p:sp>
      <p:sp>
        <p:nvSpPr>
          <p:cNvPr id="11" name="Title 1"/>
          <p:cNvSpPr txBox="1">
            <a:spLocks/>
          </p:cNvSpPr>
          <p:nvPr/>
        </p:nvSpPr>
        <p:spPr bwMode="auto">
          <a:xfrm>
            <a:off x="314325" y="4816333"/>
            <a:ext cx="8229600" cy="916227"/>
          </a:xfrm>
          <a:prstGeom prst="rect">
            <a:avLst/>
          </a:prstGeom>
          <a:noFill/>
          <a:ln w="9525">
            <a:noFill/>
            <a:miter lim="800000"/>
            <a:headEnd/>
            <a:tailEnd/>
          </a:ln>
        </p:spPr>
        <p:txBody>
          <a:bodyPr vert="horz" wrap="square" lIns="360000" tIns="0" rIns="91440" bIns="0" numCol="1" anchor="t" anchorCtr="0" compatLnSpc="1">
            <a:prstTxWarp prst="textNoShape">
              <a:avLst/>
            </a:prstTxWarp>
          </a:bodyPr>
          <a:lstStyle>
            <a:defPPr>
              <a:defRPr lang="en-US"/>
            </a:defPPr>
            <a:lvl1pPr algn="l" defTabSz="457200" rtl="0" fontAlgn="base">
              <a:spcBef>
                <a:spcPct val="0"/>
              </a:spcBef>
              <a:spcAft>
                <a:spcPct val="0"/>
              </a:spcAft>
              <a:defRPr kern="1200">
                <a:solidFill>
                  <a:schemeClr val="tx1"/>
                </a:solidFill>
                <a:latin typeface="Arial" pitchFamily="-1" charset="0"/>
                <a:ea typeface="ヒラギノ角ゴ Pro W3" pitchFamily="-1" charset="-128"/>
                <a:cs typeface="ヒラギノ角ゴ Pro W3" pitchFamily="-1" charset="-128"/>
              </a:defRPr>
            </a:lvl1pPr>
            <a:lvl2pPr marL="457200" algn="l" defTabSz="457200" rtl="0" fontAlgn="base">
              <a:spcBef>
                <a:spcPct val="0"/>
              </a:spcBef>
              <a:spcAft>
                <a:spcPct val="0"/>
              </a:spcAft>
              <a:defRPr kern="1200">
                <a:solidFill>
                  <a:schemeClr val="tx1"/>
                </a:solidFill>
                <a:latin typeface="Arial" pitchFamily="-1" charset="0"/>
                <a:ea typeface="ヒラギノ角ゴ Pro W3" pitchFamily="-1" charset="-128"/>
                <a:cs typeface="ヒラギノ角ゴ Pro W3" pitchFamily="-1" charset="-128"/>
              </a:defRPr>
            </a:lvl2pPr>
            <a:lvl3pPr marL="914400" algn="l" defTabSz="457200" rtl="0" fontAlgn="base">
              <a:spcBef>
                <a:spcPct val="0"/>
              </a:spcBef>
              <a:spcAft>
                <a:spcPct val="0"/>
              </a:spcAft>
              <a:defRPr kern="1200">
                <a:solidFill>
                  <a:schemeClr val="tx1"/>
                </a:solidFill>
                <a:latin typeface="Arial" pitchFamily="-1" charset="0"/>
                <a:ea typeface="ヒラギノ角ゴ Pro W3" pitchFamily="-1" charset="-128"/>
                <a:cs typeface="ヒラギノ角ゴ Pro W3" pitchFamily="-1" charset="-128"/>
              </a:defRPr>
            </a:lvl3pPr>
            <a:lvl4pPr marL="1371600" algn="l" defTabSz="457200" rtl="0" fontAlgn="base">
              <a:spcBef>
                <a:spcPct val="0"/>
              </a:spcBef>
              <a:spcAft>
                <a:spcPct val="0"/>
              </a:spcAft>
              <a:defRPr kern="1200">
                <a:solidFill>
                  <a:schemeClr val="tx1"/>
                </a:solidFill>
                <a:latin typeface="Arial" pitchFamily="-1" charset="0"/>
                <a:ea typeface="ヒラギノ角ゴ Pro W3" pitchFamily="-1" charset="-128"/>
                <a:cs typeface="ヒラギノ角ゴ Pro W3" pitchFamily="-1" charset="-128"/>
              </a:defRPr>
            </a:lvl4pPr>
            <a:lvl5pPr marL="1828800" algn="l" defTabSz="457200" rtl="0" fontAlgn="base">
              <a:spcBef>
                <a:spcPct val="0"/>
              </a:spcBef>
              <a:spcAft>
                <a:spcPct val="0"/>
              </a:spcAft>
              <a:defRPr kern="1200">
                <a:solidFill>
                  <a:schemeClr val="tx1"/>
                </a:solidFill>
                <a:latin typeface="Arial" pitchFamily="-1" charset="0"/>
                <a:ea typeface="ヒラギノ角ゴ Pro W3" pitchFamily="-1" charset="-128"/>
                <a:cs typeface="ヒラギノ角ゴ Pro W3" pitchFamily="-1" charset="-128"/>
              </a:defRPr>
            </a:lvl5pPr>
            <a:lvl6pPr marL="2286000" algn="l" defTabSz="457200" rtl="0" eaLnBrk="1" latinLnBrk="0" hangingPunct="1">
              <a:defRPr kern="1200">
                <a:solidFill>
                  <a:schemeClr val="tx1"/>
                </a:solidFill>
                <a:latin typeface="Arial" pitchFamily="-1" charset="0"/>
                <a:ea typeface="ヒラギノ角ゴ Pro W3" pitchFamily="-1" charset="-128"/>
                <a:cs typeface="ヒラギノ角ゴ Pro W3" pitchFamily="-1" charset="-128"/>
              </a:defRPr>
            </a:lvl6pPr>
            <a:lvl7pPr marL="2743200" algn="l" defTabSz="457200" rtl="0" eaLnBrk="1" latinLnBrk="0" hangingPunct="1">
              <a:defRPr kern="1200">
                <a:solidFill>
                  <a:schemeClr val="tx1"/>
                </a:solidFill>
                <a:latin typeface="Arial" pitchFamily="-1" charset="0"/>
                <a:ea typeface="ヒラギノ角ゴ Pro W3" pitchFamily="-1" charset="-128"/>
                <a:cs typeface="ヒラギノ角ゴ Pro W3" pitchFamily="-1" charset="-128"/>
              </a:defRPr>
            </a:lvl7pPr>
            <a:lvl8pPr marL="3200400" algn="l" defTabSz="457200" rtl="0" eaLnBrk="1" latinLnBrk="0" hangingPunct="1">
              <a:defRPr kern="1200">
                <a:solidFill>
                  <a:schemeClr val="tx1"/>
                </a:solidFill>
                <a:latin typeface="Arial" pitchFamily="-1" charset="0"/>
                <a:ea typeface="ヒラギノ角ゴ Pro W3" pitchFamily="-1" charset="-128"/>
                <a:cs typeface="ヒラギノ角ゴ Pro W3" pitchFamily="-1" charset="-128"/>
              </a:defRPr>
            </a:lvl8pPr>
            <a:lvl9pPr marL="3657600" algn="l" defTabSz="457200" rtl="0" eaLnBrk="1" latinLnBrk="0" hangingPunct="1">
              <a:defRPr kern="1200">
                <a:solidFill>
                  <a:schemeClr val="tx1"/>
                </a:solidFill>
                <a:latin typeface="Arial" pitchFamily="-1" charset="0"/>
                <a:ea typeface="ヒラギノ角ゴ Pro W3" pitchFamily="-1" charset="-128"/>
                <a:cs typeface="ヒラギノ角ゴ Pro W3" pitchFamily="-1"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srgbClr val="ED1D24"/>
                </a:solidFill>
                <a:effectLst/>
                <a:uLnTx/>
                <a:uFillTx/>
                <a:latin typeface="+mn-lt"/>
                <a:ea typeface="ヒラギノ角ゴ Pro W3" pitchFamily="-1" charset="-128"/>
                <a:cs typeface="ヒラギノ角ゴ Pro W3" pitchFamily="-1" charset="-128"/>
              </a:rPr>
              <a:t>Did this presentation result in discussion that could lead to creating another alert to share with industry? Please contact :</a:t>
            </a:r>
            <a:r>
              <a:rPr kumimoji="0" lang="en-GB" sz="2000" b="1" i="0" u="none" strike="noStrike" kern="1200" cap="none" spc="0" normalizeH="0" baseline="0" noProof="0" dirty="0">
                <a:ln>
                  <a:noFill/>
                </a:ln>
                <a:solidFill>
                  <a:schemeClr val="tx1"/>
                </a:solidFill>
                <a:effectLst/>
                <a:uLnTx/>
                <a:uFillTx/>
                <a:latin typeface="+mn-lt"/>
                <a:ea typeface="ヒラギノ角ゴ Pro W3" pitchFamily="-1" charset="-128"/>
                <a:cs typeface="ヒラギノ角ゴ Pro W3" pitchFamily="-1" charset="-128"/>
              </a:rPr>
              <a:t> </a:t>
            </a:r>
            <a:r>
              <a:rPr kumimoji="0" lang="en-GB" sz="2000" b="0" i="0" u="none" strike="noStrike" kern="1200" cap="none" spc="0" normalizeH="0" baseline="0" noProof="0" dirty="0">
                <a:ln>
                  <a:noFill/>
                </a:ln>
                <a:solidFill>
                  <a:schemeClr val="tx1"/>
                </a:solidFill>
                <a:effectLst/>
                <a:uLnTx/>
                <a:uFillTx/>
                <a:latin typeface="+mn-lt"/>
                <a:ea typeface="ヒラギノ角ゴ Pro W3" pitchFamily="-1" charset="-128"/>
                <a:cs typeface="ヒラギノ角ゴ Pro W3" pitchFamily="-1" charset="-128"/>
              </a:rPr>
              <a:t>info@stepchangeinsafety.net</a:t>
            </a:r>
          </a:p>
        </p:txBody>
      </p:sp>
      <p:sp>
        <p:nvSpPr>
          <p:cNvPr id="9" name="Title 1"/>
          <p:cNvSpPr>
            <a:spLocks noGrp="1"/>
          </p:cNvSpPr>
          <p:nvPr>
            <p:ph type="title"/>
          </p:nvPr>
        </p:nvSpPr>
        <p:spPr/>
        <p:txBody>
          <a:bodyPr/>
          <a:lstStyle/>
          <a:p>
            <a:r>
              <a:rPr lang="en-GB" dirty="0"/>
              <a:t>Dropped objects</a:t>
            </a:r>
          </a:p>
        </p:txBody>
      </p:sp>
    </p:spTree>
    <p:extLst>
      <p:ext uri="{BB962C8B-B14F-4D97-AF65-F5344CB8AC3E}">
        <p14:creationId xmlns:p14="http://schemas.microsoft.com/office/powerpoint/2010/main" val="2132348612"/>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4213</TotalTime>
  <Words>744</Words>
  <Application>Microsoft Office PowerPoint</Application>
  <PresentationFormat>On-screen Show (4:3)</PresentationFormat>
  <Paragraphs>122</Paragraphs>
  <Slides>14</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1_Office Theme</vt:lpstr>
      <vt:lpstr>PowerPoint Presentation</vt:lpstr>
      <vt:lpstr>Dropped objects</vt:lpstr>
      <vt:lpstr>Dropped objects</vt:lpstr>
      <vt:lpstr>Dropped objects</vt:lpstr>
      <vt:lpstr>Dropped objects</vt:lpstr>
      <vt:lpstr>Dropped objects</vt:lpstr>
      <vt:lpstr>Dropped objects</vt:lpstr>
      <vt:lpstr>Dropped objects</vt:lpstr>
      <vt:lpstr>Dropped objects</vt:lpstr>
      <vt:lpstr>Dropped objects</vt:lpstr>
      <vt:lpstr>Dropped objects</vt:lpstr>
      <vt:lpstr>Dropped objects</vt:lpstr>
      <vt:lpstr>Dropped objects</vt:lpstr>
      <vt:lpstr>Dropped objects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Simpson</dc:creator>
  <cp:lastModifiedBy>Peter Cranston</cp:lastModifiedBy>
  <cp:revision>135</cp:revision>
  <dcterms:created xsi:type="dcterms:W3CDTF">2016-10-17T14:47:47Z</dcterms:created>
  <dcterms:modified xsi:type="dcterms:W3CDTF">2020-04-07T09:27:59Z</dcterms:modified>
</cp:coreProperties>
</file>